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A8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28" autoAdjust="0"/>
  </p:normalViewPr>
  <p:slideViewPr>
    <p:cSldViewPr>
      <p:cViewPr varScale="1">
        <p:scale>
          <a:sx n="84" d="100"/>
          <a:sy n="84" d="100"/>
        </p:scale>
        <p:origin x="1411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9D1E-7E74-4688-89E4-92994EB7BE9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CEE9C-67A9-4BFA-9514-926E9EF907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54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F2A48-900A-45F8-BEE0-6B4F9A101514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83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64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63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93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61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16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9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59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9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29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44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40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3471-1BC4-49BC-8669-4F5C71F0B3B8}" type="datetimeFigureOut">
              <a:rPr lang="es-MX" smtClean="0"/>
              <a:t>12/11/2015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C5F8-3D95-457B-9180-D1F9A42EFD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1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ADP%20%20Anatomia%20Permanente%2010%20nov.pptx" TargetMode="Externa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8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PAPIME MAYO\oclusal inferior mixta 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4591" r="1780" b="9777"/>
          <a:stretch/>
        </p:blipFill>
        <p:spPr bwMode="auto">
          <a:xfrm>
            <a:off x="1344626" y="3745679"/>
            <a:ext cx="1963036" cy="13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2520" y="1454825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>
                <a:solidFill>
                  <a:schemeClr val="bg1"/>
                </a:solidFill>
              </a:rPr>
              <a:t>  A continuación se presentan  una serie de imágenes  y  a la vez unos  recuadros  donde aparecen los números asignados a los dientes en el odontograma del FDI</a:t>
            </a:r>
          </a:p>
          <a:p>
            <a:pPr marL="342900" indent="-342900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>
                <a:solidFill>
                  <a:schemeClr val="bg1"/>
                </a:solidFill>
              </a:rPr>
              <a:t>Observa con atención  y </a:t>
            </a:r>
            <a:r>
              <a:rPr lang="es-MX" sz="1400" b="1" smtClean="0">
                <a:solidFill>
                  <a:schemeClr val="bg1"/>
                </a:solidFill>
              </a:rPr>
              <a:t>da clic </a:t>
            </a:r>
            <a:r>
              <a:rPr lang="es-MX" sz="1400" b="1" dirty="0" smtClean="0">
                <a:solidFill>
                  <a:schemeClr val="bg1"/>
                </a:solidFill>
              </a:rPr>
              <a:t>en la </a:t>
            </a:r>
            <a:r>
              <a:rPr lang="es-MX" sz="1400" b="1" dirty="0">
                <a:solidFill>
                  <a:schemeClr val="bg1"/>
                </a:solidFill>
              </a:rPr>
              <a:t>numeración que consideres </a:t>
            </a:r>
            <a:r>
              <a:rPr lang="es-MX" sz="1400" b="1" dirty="0" smtClean="0">
                <a:solidFill>
                  <a:schemeClr val="bg1"/>
                </a:solidFill>
              </a:rPr>
              <a:t> es la correcta  y que corresponda a los dientes que  aparecen en la  imagen.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>
                <a:solidFill>
                  <a:schemeClr val="bg1"/>
                </a:solidFill>
              </a:rPr>
              <a:t> Si es acertada  la respuesta aparecerá una paloma verde.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rgbClr val="314A8C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>
                <a:solidFill>
                  <a:srgbClr val="314A8C"/>
                </a:solidFill>
              </a:rPr>
              <a:t> Si no  es correcta  tendrás una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400" b="1" dirty="0" smtClean="0">
              <a:solidFill>
                <a:srgbClr val="314A8C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b="1" dirty="0" smtClean="0">
                <a:solidFill>
                  <a:srgbClr val="314A8C"/>
                </a:solidFill>
              </a:rPr>
              <a:t>Cuando  sea el caso  vuelve a intentarlo </a:t>
            </a:r>
            <a:endParaRPr lang="es-MX" sz="1400" b="1" dirty="0">
              <a:solidFill>
                <a:srgbClr val="314A8C"/>
              </a:solidFill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3365327" y="4579183"/>
            <a:ext cx="1368903" cy="1341603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07504" y="188640"/>
            <a:ext cx="381998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s-MX" sz="2400" b="1" dirty="0" smtClean="0"/>
              <a:t>Ejercicios  Anatomía dental  </a:t>
            </a:r>
            <a:endParaRPr lang="es-MX" sz="2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124258" y="2444031"/>
            <a:ext cx="824006" cy="8859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6 CuadroTexto"/>
          <p:cNvSpPr txBox="1"/>
          <p:nvPr/>
        </p:nvSpPr>
        <p:spPr>
          <a:xfrm>
            <a:off x="3759645" y="3914583"/>
            <a:ext cx="129614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/>
              <a:t>46, 85, 84, 83</a:t>
            </a:r>
            <a:endParaRPr lang="es-MX" sz="1400" b="1" dirty="0"/>
          </a:p>
        </p:txBody>
      </p:sp>
      <p:sp>
        <p:nvSpPr>
          <p:cNvPr id="19" name="6 CuadroTexto"/>
          <p:cNvSpPr txBox="1"/>
          <p:nvPr/>
        </p:nvSpPr>
        <p:spPr>
          <a:xfrm>
            <a:off x="5222173" y="250024"/>
            <a:ext cx="1726091" cy="400110"/>
          </a:xfrm>
          <a:prstGeom prst="rect">
            <a:avLst/>
          </a:prstGeom>
          <a:solidFill>
            <a:srgbClr val="314A8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/>
              <a:t>Instrucciones</a:t>
            </a:r>
            <a:endParaRPr lang="es-MX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139951" y="6525344"/>
            <a:ext cx="4032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 Guadalupe González</a:t>
            </a:r>
            <a:r>
              <a:rPr lang="es-MX" sz="1600" b="1" dirty="0">
                <a:solidFill>
                  <a:schemeClr val="bg1"/>
                </a:solidFill>
              </a:rPr>
              <a:t> </a:t>
            </a:r>
            <a:r>
              <a:rPr lang="es-MX" sz="1600" b="1" dirty="0" smtClean="0">
                <a:solidFill>
                  <a:schemeClr val="bg1"/>
                </a:solidFill>
              </a:rPr>
              <a:t>Ramírez  </a:t>
            </a:r>
            <a:r>
              <a:rPr lang="es-MX" sz="1200" b="1" dirty="0" smtClean="0">
                <a:solidFill>
                  <a:schemeClr val="bg1"/>
                </a:solidFill>
              </a:rPr>
              <a:t>PAPIME 202815 </a:t>
            </a:r>
            <a:endParaRPr lang="es-MX" sz="1200" b="1" dirty="0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33" y="116632"/>
            <a:ext cx="608755" cy="6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superiores e inferiores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3645024"/>
            <a:ext cx="2664296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 11,12, 53, 54, 55, 16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 32, 31, 41, 42, 43, 74, 75, 36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192125" y="4477018"/>
            <a:ext cx="2736304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 11,51, </a:t>
            </a:r>
            <a:r>
              <a:rPr lang="es-MX" sz="1600" b="1" dirty="0"/>
              <a:t>52, </a:t>
            </a:r>
            <a:r>
              <a:rPr lang="es-MX" sz="1600" b="1" dirty="0" smtClean="0"/>
              <a:t>53, 54, 55, 26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 82, 81, 71</a:t>
            </a:r>
            <a:r>
              <a:rPr lang="es-MX" sz="1600" b="1" dirty="0"/>
              <a:t>, </a:t>
            </a:r>
            <a:r>
              <a:rPr lang="es-MX" sz="1600" b="1" dirty="0" smtClean="0"/>
              <a:t>72, 73, 74, 75, 76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8473" y="5528794"/>
            <a:ext cx="2489311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11,21</a:t>
            </a:r>
            <a:r>
              <a:rPr lang="es-MX" sz="1600" b="1" dirty="0"/>
              <a:t>, </a:t>
            </a:r>
            <a:r>
              <a:rPr lang="es-MX" sz="1600" b="1" dirty="0" smtClean="0"/>
              <a:t>22, 23,  64, 65, 26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42, 41,31,32</a:t>
            </a:r>
            <a:r>
              <a:rPr lang="es-MX" sz="1600" b="1" dirty="0"/>
              <a:t>, </a:t>
            </a:r>
            <a:r>
              <a:rPr lang="es-MX" sz="1600" b="1" dirty="0" smtClean="0"/>
              <a:t>73</a:t>
            </a:r>
            <a:r>
              <a:rPr lang="es-MX" sz="1600" b="1" dirty="0"/>
              <a:t>, </a:t>
            </a:r>
            <a:r>
              <a:rPr lang="es-MX" sz="1600" b="1" dirty="0" smtClean="0"/>
              <a:t>74, 75</a:t>
            </a:r>
            <a:r>
              <a:rPr lang="es-MX" sz="1600" b="1" dirty="0" smtClean="0">
                <a:solidFill>
                  <a:schemeClr val="bg1"/>
                </a:solidFill>
              </a:rPr>
              <a:t>,  46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" y="865851"/>
            <a:ext cx="4004994" cy="2554494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Multiplicar"/>
          <p:cNvSpPr/>
          <p:nvPr/>
        </p:nvSpPr>
        <p:spPr>
          <a:xfrm>
            <a:off x="6236568" y="3907025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23012" y="4130367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008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superiores e inferiores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4365104"/>
            <a:ext cx="2304256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21,11,12, 53, 54, 55, 16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 31, 41,42, 83, 84</a:t>
            </a:r>
            <a:r>
              <a:rPr lang="es-MX" sz="1600" b="1" dirty="0" smtClean="0">
                <a:solidFill>
                  <a:schemeClr val="bg1"/>
                </a:solidFill>
              </a:rPr>
              <a:t>, 85, 46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3806" y="3573016"/>
            <a:ext cx="2055722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51, </a:t>
            </a:r>
            <a:r>
              <a:rPr lang="es-MX" sz="1600" b="1" dirty="0"/>
              <a:t>52, </a:t>
            </a:r>
            <a:r>
              <a:rPr lang="es-MX" sz="1600" b="1" dirty="0" smtClean="0"/>
              <a:t>53, 54, 55, 16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 71</a:t>
            </a:r>
            <a:r>
              <a:rPr lang="es-MX" sz="1600" b="1" dirty="0"/>
              <a:t>, </a:t>
            </a:r>
            <a:r>
              <a:rPr lang="es-MX" sz="1600" b="1" dirty="0" smtClean="0"/>
              <a:t>72, 73, 74, 75, 76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5427398"/>
            <a:ext cx="2339213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21</a:t>
            </a:r>
            <a:r>
              <a:rPr lang="es-MX" sz="1600" b="1" dirty="0"/>
              <a:t>, </a:t>
            </a:r>
            <a:r>
              <a:rPr lang="es-MX" sz="1600" b="1" dirty="0" smtClean="0"/>
              <a:t>22, 23, 64, 65, 26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41</a:t>
            </a:r>
            <a:r>
              <a:rPr lang="es-MX" sz="1600" b="1" dirty="0"/>
              <a:t>, 31, 32, </a:t>
            </a:r>
            <a:r>
              <a:rPr lang="es-MX" sz="1600" b="1" dirty="0" smtClean="0"/>
              <a:t>83</a:t>
            </a:r>
            <a:r>
              <a:rPr lang="es-MX" sz="1600" b="1" dirty="0"/>
              <a:t>, </a:t>
            </a:r>
            <a:r>
              <a:rPr lang="es-MX" sz="1600" b="1" dirty="0" smtClean="0"/>
              <a:t>84, 85,  36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13798"/>
          <a:stretch/>
        </p:blipFill>
        <p:spPr>
          <a:xfrm>
            <a:off x="10927" y="877688"/>
            <a:ext cx="4507829" cy="2492829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33897" y="4096652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068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que aparecen en la siguiente imagen. 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5564" r="5202" b="5564"/>
          <a:stretch/>
        </p:blipFill>
        <p:spPr>
          <a:xfrm>
            <a:off x="141243" y="908720"/>
            <a:ext cx="3710677" cy="254685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81989" y="4726876"/>
            <a:ext cx="3792535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17, 16, 14, 53, 52, 11, 21, 22, 63, 24, 25, 26</a:t>
            </a:r>
            <a:endParaRPr lang="es-MX" sz="1600" b="1" dirty="0"/>
          </a:p>
        </p:txBody>
      </p:sp>
      <p:sp>
        <p:nvSpPr>
          <p:cNvPr id="14" name="13 Rectángulo"/>
          <p:cNvSpPr/>
          <p:nvPr/>
        </p:nvSpPr>
        <p:spPr>
          <a:xfrm>
            <a:off x="181989" y="5721206"/>
            <a:ext cx="379571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16, 55, 54, 53, 12, 11, 21, 22, 63</a:t>
            </a:r>
            <a:r>
              <a:rPr lang="es-MX" sz="1600" b="1" dirty="0" smtClean="0">
                <a:solidFill>
                  <a:schemeClr val="bg1"/>
                </a:solidFill>
              </a:rPr>
              <a:t>, 64, 65, 26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81989" y="3861048"/>
            <a:ext cx="379571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16, 15, 54, 53, 52, 11, 21, 62, 63, 24, 25, 26</a:t>
            </a:r>
            <a:endParaRPr lang="es-MX" sz="1600" b="1" dirty="0"/>
          </a:p>
        </p:txBody>
      </p:sp>
      <p:sp>
        <p:nvSpPr>
          <p:cNvPr id="12" name="11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Multiplicar"/>
          <p:cNvSpPr/>
          <p:nvPr/>
        </p:nvSpPr>
        <p:spPr>
          <a:xfrm>
            <a:off x="6192180" y="4030325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27406" y="4096268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a la derecha con muesca"/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52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que aparecen en la siguiente imagen. 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3617" y="4896828"/>
            <a:ext cx="3792535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17, 16, 14, 53, 52, 11, 21, 22, 63, 24, 25, 26</a:t>
            </a:r>
            <a:endParaRPr lang="es-MX" sz="1600" b="1" dirty="0"/>
          </a:p>
        </p:txBody>
      </p:sp>
      <p:sp>
        <p:nvSpPr>
          <p:cNvPr id="14" name="13 Rectángulo"/>
          <p:cNvSpPr/>
          <p:nvPr/>
        </p:nvSpPr>
        <p:spPr>
          <a:xfrm>
            <a:off x="170361" y="4005064"/>
            <a:ext cx="379571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37, 36, 55,  43, 42, 41, 31, 32, 33, 64, 65, 26</a:t>
            </a:r>
            <a:endParaRPr lang="es-MX" sz="1600" b="1" dirty="0"/>
          </a:p>
        </p:txBody>
      </p:sp>
      <p:sp>
        <p:nvSpPr>
          <p:cNvPr id="15" name="14 Rectángulo"/>
          <p:cNvSpPr/>
          <p:nvPr/>
        </p:nvSpPr>
        <p:spPr>
          <a:xfrm>
            <a:off x="180439" y="5805264"/>
            <a:ext cx="3887505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46, 85, 84, 83, 42, 41, 31, 32, 73, 74, </a:t>
            </a:r>
            <a:r>
              <a:rPr lang="es-MX" sz="1600" b="1" dirty="0" smtClean="0">
                <a:solidFill>
                  <a:schemeClr val="bg1"/>
                </a:solidFill>
              </a:rPr>
              <a:t>75, 36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r="3163"/>
          <a:stretch/>
        </p:blipFill>
        <p:spPr>
          <a:xfrm>
            <a:off x="127269" y="836712"/>
            <a:ext cx="3881895" cy="2739867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Multiplicar"/>
          <p:cNvSpPr/>
          <p:nvPr/>
        </p:nvSpPr>
        <p:spPr>
          <a:xfrm>
            <a:off x="6388968" y="40938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71794" y="4206352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444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que aparecen en la siguiente imagen. 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2058" y="4005064"/>
            <a:ext cx="3792535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46, </a:t>
            </a:r>
            <a:r>
              <a:rPr lang="es-MX" sz="1600" b="1" dirty="0"/>
              <a:t>84, 83, 82, 81, 41, 71, 72, 73, 74, </a:t>
            </a:r>
            <a:r>
              <a:rPr lang="es-MX" sz="1600" b="1" dirty="0" smtClean="0"/>
              <a:t>36</a:t>
            </a:r>
            <a:endParaRPr lang="es-MX" sz="1600" b="1" dirty="0"/>
          </a:p>
        </p:txBody>
      </p:sp>
      <p:sp>
        <p:nvSpPr>
          <p:cNvPr id="14" name="13 Rectángulo"/>
          <p:cNvSpPr/>
          <p:nvPr/>
        </p:nvSpPr>
        <p:spPr>
          <a:xfrm>
            <a:off x="273520" y="5949280"/>
            <a:ext cx="360955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  85, 84, 83, 82, 81, 41, 71, 72, 73</a:t>
            </a:r>
            <a:r>
              <a:rPr lang="es-MX" sz="1600" b="1" dirty="0" smtClean="0">
                <a:solidFill>
                  <a:schemeClr val="bg1"/>
                </a:solidFill>
              </a:rPr>
              <a:t>, 74, 75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22058" y="4930324"/>
            <a:ext cx="3557854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 47, 46, 73, 42, 41, 31, 32, 83, 84, 36, 37</a:t>
            </a:r>
            <a:endParaRPr lang="es-MX" sz="16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7258" r="2392"/>
          <a:stretch/>
        </p:blipFill>
        <p:spPr>
          <a:xfrm>
            <a:off x="107504" y="908720"/>
            <a:ext cx="3864428" cy="2576139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Multiplicar"/>
          <p:cNvSpPr/>
          <p:nvPr/>
        </p:nvSpPr>
        <p:spPr>
          <a:xfrm>
            <a:off x="6236568" y="3917911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603716" y="4104225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004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1" grpId="0" animBg="1"/>
      <p:bldP spid="1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909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8" name="5 CuadroTexto">
            <a:hlinkClick r:id="rId4" action="ppaction://hlinksldjump"/>
          </p:cNvPr>
          <p:cNvSpPr txBox="1"/>
          <p:nvPr/>
        </p:nvSpPr>
        <p:spPr>
          <a:xfrm>
            <a:off x="6131631" y="4005064"/>
            <a:ext cx="2028254" cy="172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Menú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Anterior</a:t>
            </a:r>
          </a:p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Inicio ejercicios</a:t>
            </a:r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 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6 CuadroTexto">
            <a:hlinkClick r:id="rId5" action="ppaction://hlinkpres?slideindex=1&amp;slidetitle="/>
          </p:cNvPr>
          <p:cNvSpPr txBox="1"/>
          <p:nvPr/>
        </p:nvSpPr>
        <p:spPr>
          <a:xfrm>
            <a:off x="611560" y="4354161"/>
            <a:ext cx="225267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Menú 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Regreso 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Anatomía dental</a:t>
            </a:r>
            <a:r>
              <a:rPr lang="es-ES" sz="2000" b="1" dirty="0" smtClean="0">
                <a:solidFill>
                  <a:schemeClr val="tx1"/>
                </a:solidFill>
              </a:rPr>
              <a:t>  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44" name="25 Rectángulo"/>
          <p:cNvSpPr/>
          <p:nvPr/>
        </p:nvSpPr>
        <p:spPr>
          <a:xfrm>
            <a:off x="192916" y="188640"/>
            <a:ext cx="131656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es-MX" sz="3200" dirty="0"/>
          </a:p>
        </p:txBody>
      </p:sp>
      <p:sp>
        <p:nvSpPr>
          <p:cNvPr id="11" name="10 Rectángulo"/>
          <p:cNvSpPr/>
          <p:nvPr/>
        </p:nvSpPr>
        <p:spPr>
          <a:xfrm>
            <a:off x="210076" y="1121333"/>
            <a:ext cx="73142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rgbClr val="FFC000"/>
                </a:solidFill>
              </a:rPr>
              <a:t>Si el resultado fue  de  11 a 12 .   Muy bien es el 92%  </a:t>
            </a:r>
            <a:endParaRPr lang="es-ES" sz="2400" b="1" cap="none" spc="0" dirty="0">
              <a:ln w="11430"/>
              <a:solidFill>
                <a:srgbClr val="FFC000"/>
              </a:solidFill>
            </a:endParaRPr>
          </a:p>
        </p:txBody>
      </p:sp>
      <p:sp>
        <p:nvSpPr>
          <p:cNvPr id="9" name="10 Rectángulo"/>
          <p:cNvSpPr/>
          <p:nvPr/>
        </p:nvSpPr>
        <p:spPr>
          <a:xfrm>
            <a:off x="192916" y="1768361"/>
            <a:ext cx="5747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bg1"/>
                </a:solidFill>
              </a:rPr>
              <a:t>Si obtuviste  10 aciertos.  Bien,  es el 76% </a:t>
            </a:r>
            <a:endParaRPr lang="es-ES" sz="2400" b="1" cap="none" spc="0" dirty="0">
              <a:ln w="11430"/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7944" y="-44543"/>
            <a:ext cx="4056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n w="11430"/>
                <a:solidFill>
                  <a:schemeClr val="bg1"/>
                </a:solidFill>
              </a:rPr>
              <a:t>Si obtuviste  </a:t>
            </a:r>
            <a:r>
              <a:rPr lang="es-ES" sz="2000" b="1" dirty="0" smtClean="0">
                <a:ln w="11430"/>
                <a:solidFill>
                  <a:schemeClr val="bg1"/>
                </a:solidFill>
              </a:rPr>
              <a:t>los </a:t>
            </a:r>
            <a:r>
              <a:rPr lang="es-ES" sz="2000" b="1" dirty="0">
                <a:ln w="11430"/>
                <a:solidFill>
                  <a:schemeClr val="bg1"/>
                </a:solidFill>
              </a:rPr>
              <a:t>13 </a:t>
            </a:r>
            <a:r>
              <a:rPr lang="es-ES" sz="2000" b="1" dirty="0" smtClean="0">
                <a:ln w="11430"/>
                <a:solidFill>
                  <a:schemeClr val="bg1"/>
                </a:solidFill>
              </a:rPr>
              <a:t>aciertos   </a:t>
            </a:r>
          </a:p>
          <a:p>
            <a:r>
              <a:rPr lang="es-ES" sz="2000" b="1" dirty="0" smtClean="0">
                <a:ln w="11430"/>
                <a:solidFill>
                  <a:schemeClr val="bg1"/>
                </a:solidFill>
              </a:rPr>
              <a:t>Felicidades es el  100%</a:t>
            </a:r>
            <a:endParaRPr lang="es-ES" sz="2000" b="1" dirty="0">
              <a:ln w="11430"/>
              <a:solidFill>
                <a:schemeClr val="bg1"/>
              </a:solidFill>
            </a:endParaRPr>
          </a:p>
          <a:p>
            <a:endParaRPr lang="es-MX" sz="2000" dirty="0"/>
          </a:p>
        </p:txBody>
      </p:sp>
      <p:sp>
        <p:nvSpPr>
          <p:cNvPr id="12" name="10 Rectángulo"/>
          <p:cNvSpPr/>
          <p:nvPr/>
        </p:nvSpPr>
        <p:spPr>
          <a:xfrm>
            <a:off x="192917" y="2407970"/>
            <a:ext cx="7331412" cy="400110"/>
          </a:xfrm>
          <a:prstGeom prst="rect">
            <a:avLst/>
          </a:prstGeom>
          <a:solidFill>
            <a:srgbClr val="314A8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0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</a:rPr>
              <a:t>Si obtuviste  8 a 9 aciertos.   Regular  estudia y repasa es el 69% </a:t>
            </a:r>
            <a:endParaRPr lang="es-ES" sz="20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2123728" y="3410417"/>
            <a:ext cx="52565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solidFill>
                  <a:srgbClr val="FF0000"/>
                </a:solidFill>
              </a:rPr>
              <a:t>     Solo  7 aciertos no  es </a:t>
            </a:r>
            <a:r>
              <a:rPr lang="es-ES" b="1" dirty="0">
                <a:ln w="11430"/>
                <a:solidFill>
                  <a:srgbClr val="FF0000"/>
                </a:solidFill>
              </a:rPr>
              <a:t>suficiente </a:t>
            </a:r>
            <a:r>
              <a:rPr lang="es-ES" b="1" dirty="0" smtClean="0">
                <a:ln w="11430"/>
                <a:solidFill>
                  <a:srgbClr val="FF0000"/>
                </a:solidFill>
              </a:rPr>
              <a:t> 53%  es  NA </a:t>
            </a:r>
            <a:endParaRPr lang="es-ES" b="1" cap="none" spc="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9" y="-8057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PAPIME MAYO\oclusal inferior mixta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4591" r="1780" b="9777"/>
          <a:stretch/>
        </p:blipFill>
        <p:spPr bwMode="auto">
          <a:xfrm>
            <a:off x="1" y="925450"/>
            <a:ext cx="3995936" cy="26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4602614"/>
            <a:ext cx="3816424" cy="338554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46, 85, 84, 83, 82, 81, 71, 72, 73, 74, 75, 36</a:t>
            </a:r>
            <a:endParaRPr lang="es-MX" sz="1600" b="1" dirty="0"/>
          </a:p>
        </p:txBody>
      </p:sp>
      <p:sp>
        <p:nvSpPr>
          <p:cNvPr id="6" name="5 Rectángulo"/>
          <p:cNvSpPr/>
          <p:nvPr/>
        </p:nvSpPr>
        <p:spPr>
          <a:xfrm>
            <a:off x="179512" y="6042774"/>
            <a:ext cx="3816424" cy="338554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46, 85, 84, 83, 82, 41, 31, 72, 73, 74, </a:t>
            </a:r>
            <a:r>
              <a:rPr lang="es-MX" sz="1600" b="1" dirty="0" smtClean="0">
                <a:solidFill>
                  <a:schemeClr val="bg1"/>
                </a:solidFill>
              </a:rPr>
              <a:t>75, 36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5322694"/>
            <a:ext cx="3816424" cy="338554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46, 45, 84, 83, 82, 81, 71, 72, 73, 74 ,75, 36</a:t>
            </a:r>
            <a:endParaRPr lang="es-MX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504" y="11663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 Observa con atención  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</a:t>
            </a:r>
            <a:r>
              <a:rPr lang="es-MX" sz="1600" b="1" dirty="0">
                <a:solidFill>
                  <a:schemeClr val="bg1"/>
                </a:solidFill>
              </a:rPr>
              <a:t>numeración que consideres </a:t>
            </a:r>
            <a:r>
              <a:rPr lang="es-MX" sz="1600" b="1" dirty="0" smtClean="0">
                <a:solidFill>
                  <a:schemeClr val="bg1"/>
                </a:solidFill>
              </a:rPr>
              <a:t> es la correcta  y que corresponde a los dientes que  aparecen en la siguiente imagen.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9" name="8 Multiplicar"/>
          <p:cNvSpPr/>
          <p:nvPr/>
        </p:nvSpPr>
        <p:spPr>
          <a:xfrm>
            <a:off x="5989607" y="4077072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Multiplicar"/>
          <p:cNvSpPr/>
          <p:nvPr/>
        </p:nvSpPr>
        <p:spPr>
          <a:xfrm>
            <a:off x="5989607" y="4005312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324833" y="3986943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4" name="13 Flecha a la derecha con muesca">
            <a:hlinkClick r:id="rId5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865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PAPIME MAYO\oclusal superior infantil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/>
          <a:stretch/>
        </p:blipFill>
        <p:spPr bwMode="auto">
          <a:xfrm>
            <a:off x="41430" y="836712"/>
            <a:ext cx="3510249" cy="26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1663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30427" y="5754329"/>
            <a:ext cx="3792535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17, 16, 14, 53, 52, 11, 21, 22, 63, 24, 25, 26</a:t>
            </a:r>
            <a:endParaRPr lang="es-MX" sz="1600" b="1" dirty="0"/>
          </a:p>
        </p:txBody>
      </p:sp>
      <p:sp>
        <p:nvSpPr>
          <p:cNvPr id="7" name="6 Rectángulo"/>
          <p:cNvSpPr/>
          <p:nvPr/>
        </p:nvSpPr>
        <p:spPr>
          <a:xfrm>
            <a:off x="128216" y="4569854"/>
            <a:ext cx="379571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16, 55, 54, 53, 12, 11, 21, 22, 63, 64, 65, </a:t>
            </a:r>
            <a:r>
              <a:rPr lang="es-MX" sz="1600" b="1" dirty="0" smtClean="0">
                <a:solidFill>
                  <a:schemeClr val="bg1"/>
                </a:solidFill>
              </a:rPr>
              <a:t>26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8216" y="5128156"/>
            <a:ext cx="379571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600" b="1" dirty="0" smtClean="0"/>
              <a:t>16, 55, 54, 53, 52, 11, 21, 62, 63, 64, 65, 26</a:t>
            </a:r>
            <a:endParaRPr lang="es-MX" sz="1600" b="1" dirty="0"/>
          </a:p>
        </p:txBody>
      </p:sp>
      <p:sp>
        <p:nvSpPr>
          <p:cNvPr id="11" name="10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088" y="107921"/>
            <a:ext cx="693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 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</a:t>
            </a:r>
            <a:r>
              <a:rPr lang="es-MX" sz="1600" b="1" dirty="0">
                <a:solidFill>
                  <a:schemeClr val="bg1"/>
                </a:solidFill>
              </a:rPr>
              <a:t>numeración que consideres </a:t>
            </a:r>
            <a:r>
              <a:rPr lang="es-MX" sz="1600" b="1" dirty="0" smtClean="0">
                <a:solidFill>
                  <a:schemeClr val="bg1"/>
                </a:solidFill>
              </a:rPr>
              <a:t> es la correcta  y que corresponde a los dientes que  aparecen en la siguiente imagen.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3" name="12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Multiplicar"/>
          <p:cNvSpPr/>
          <p:nvPr/>
        </p:nvSpPr>
        <p:spPr>
          <a:xfrm>
            <a:off x="6227516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62742" y="4075544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Flecha a la derecha con muesca">
            <a:hlinkClick r:id="rId5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133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16" y="81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fotografias clinica\mixta lateral i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5806" r="6014"/>
          <a:stretch/>
        </p:blipFill>
        <p:spPr bwMode="auto">
          <a:xfrm>
            <a:off x="35496" y="2780928"/>
            <a:ext cx="5542613" cy="36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correcta para dientes que aparecen en la siguiente imagen,  tanto  superiores  como inferiores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1078418"/>
            <a:ext cx="2304256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11, 21, 22, 63, 64, 65</a:t>
            </a:r>
            <a:r>
              <a:rPr lang="es-MX" sz="1600" b="1" dirty="0" smtClean="0">
                <a:solidFill>
                  <a:schemeClr val="bg1"/>
                </a:solidFill>
              </a:rPr>
              <a:t>, 26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31840" y="2137645"/>
            <a:ext cx="2271272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41, 31, 72, 73, 74, 75</a:t>
            </a:r>
            <a:r>
              <a:rPr lang="es-MX" sz="1600" b="1" dirty="0" smtClean="0">
                <a:solidFill>
                  <a:schemeClr val="bg1"/>
                </a:solidFill>
              </a:rPr>
              <a:t>, 36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44568" y="1129169"/>
            <a:ext cx="2233541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51, 52, 53, 54, 55, 26, 27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3785" y="2194335"/>
            <a:ext cx="2016224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71,72, 73, 74, 75, 36</a:t>
            </a:r>
            <a:endParaRPr lang="es-MX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1078418"/>
            <a:ext cx="2232248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11, 52, 23, 54, 55, 26,27</a:t>
            </a:r>
            <a:endParaRPr lang="es-MX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92180" y="2100409"/>
            <a:ext cx="2016224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71,32, 73, 74, 75, 46</a:t>
            </a:r>
            <a:endParaRPr lang="es-MX" sz="1600" b="1" dirty="0"/>
          </a:p>
        </p:txBody>
      </p:sp>
      <p:sp>
        <p:nvSpPr>
          <p:cNvPr id="14" name="13 Multiplicar"/>
          <p:cNvSpPr/>
          <p:nvPr/>
        </p:nvSpPr>
        <p:spPr>
          <a:xfrm>
            <a:off x="6181937" y="2976663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Multiplicar"/>
          <p:cNvSpPr/>
          <p:nvPr/>
        </p:nvSpPr>
        <p:spPr>
          <a:xfrm>
            <a:off x="6156176" y="293618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Multiplicar"/>
          <p:cNvSpPr/>
          <p:nvPr/>
        </p:nvSpPr>
        <p:spPr>
          <a:xfrm>
            <a:off x="6192180" y="2961012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Multiplicar"/>
          <p:cNvSpPr/>
          <p:nvPr/>
        </p:nvSpPr>
        <p:spPr>
          <a:xfrm>
            <a:off x="6181937" y="293618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045213" y="4437112"/>
            <a:ext cx="1479115" cy="15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7493919" y="4413606"/>
            <a:ext cx="1500978" cy="161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lecha a la derecha con muesca">
            <a:hlinkClick r:id="rId5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hlinkClick r:id="rId5" action="ppaction://hlinksldjump"/>
              </a:rPr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350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que aparecen en la siguiente imagen   </a:t>
            </a:r>
            <a:endParaRPr lang="es-MX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639470" y="2708920"/>
            <a:ext cx="3796626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46, 85,84, 83, 42, 41, 31, 32, 73, 74, 75</a:t>
            </a:r>
            <a:r>
              <a:rPr lang="es-MX" sz="1600" b="1" dirty="0" smtClean="0">
                <a:solidFill>
                  <a:schemeClr val="bg1"/>
                </a:solidFill>
              </a:rPr>
              <a:t>,  36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2286" y="1340768"/>
            <a:ext cx="3825658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47, 46,84</a:t>
            </a:r>
            <a:r>
              <a:rPr lang="es-MX" sz="1600" b="1" dirty="0"/>
              <a:t>, 83, 42, 41, 31, 32, 73, 74, 75,  </a:t>
            </a:r>
            <a:r>
              <a:rPr lang="es-MX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44008" y="1486616"/>
            <a:ext cx="3804633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47, 46, 84</a:t>
            </a:r>
            <a:r>
              <a:rPr lang="es-MX" sz="1600" b="1" dirty="0"/>
              <a:t>, 83, 42, 41, 31, 32, 73, 74, </a:t>
            </a:r>
            <a:r>
              <a:rPr lang="es-MX" sz="1600" b="1" dirty="0" smtClean="0"/>
              <a:t>36,  </a:t>
            </a:r>
            <a:r>
              <a:rPr lang="es-MX" sz="1600" b="1" dirty="0" smtClean="0">
                <a:solidFill>
                  <a:schemeClr val="bg1"/>
                </a:solidFill>
              </a:rPr>
              <a:t>37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6" y="3571568"/>
            <a:ext cx="3681641" cy="2761231"/>
          </a:xfrm>
          <a:prstGeom prst="rect">
            <a:avLst/>
          </a:prstGeom>
        </p:spPr>
      </p:pic>
      <p:sp>
        <p:nvSpPr>
          <p:cNvPr id="12" name="11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Multiplicar"/>
          <p:cNvSpPr/>
          <p:nvPr/>
        </p:nvSpPr>
        <p:spPr>
          <a:xfrm>
            <a:off x="6192180" y="3996167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444208" y="4116052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911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  <p:bldP spid="13" grpId="0" animBg="1"/>
      <p:bldP spid="12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 superiores e inferiores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60346" y="4581128"/>
            <a:ext cx="3168352" cy="584775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54, 53, 52, 51, 61, 62, 63, 64, 65 </a:t>
            </a:r>
          </a:p>
          <a:p>
            <a:r>
              <a:rPr lang="es-MX" sz="1600" b="1" dirty="0" smtClean="0"/>
              <a:t>85, 84, 83, 82, 71, 72, </a:t>
            </a:r>
            <a:r>
              <a:rPr lang="es-MX" sz="1600" b="1" dirty="0"/>
              <a:t>73, 74, </a:t>
            </a:r>
            <a:r>
              <a:rPr lang="es-MX" sz="1600" b="1" dirty="0">
                <a:solidFill>
                  <a:schemeClr val="bg1"/>
                </a:solidFill>
              </a:rPr>
              <a:t>75</a:t>
            </a:r>
            <a:r>
              <a:rPr lang="es-MX" sz="1600" b="1" dirty="0" smtClean="0">
                <a:solidFill>
                  <a:schemeClr val="bg1"/>
                </a:solidFill>
              </a:rPr>
              <a:t>, 36  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3607071"/>
            <a:ext cx="3384376" cy="584775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 55, 54</a:t>
            </a:r>
            <a:r>
              <a:rPr lang="es-MX" sz="1600" b="1" dirty="0"/>
              <a:t>, 53, 52, 51, 61, 62, 63, </a:t>
            </a:r>
            <a:r>
              <a:rPr lang="es-MX" sz="1600" b="1" dirty="0" smtClean="0"/>
              <a:t>64, 65</a:t>
            </a:r>
          </a:p>
          <a:p>
            <a:r>
              <a:rPr lang="es-MX" sz="1600" b="1" dirty="0" smtClean="0"/>
              <a:t>    85, 84</a:t>
            </a:r>
            <a:r>
              <a:rPr lang="es-MX" sz="1600" b="1" dirty="0"/>
              <a:t>, 83, 82, </a:t>
            </a:r>
            <a:r>
              <a:rPr lang="es-MX" sz="1600" b="1" dirty="0" smtClean="0"/>
              <a:t>71</a:t>
            </a:r>
            <a:r>
              <a:rPr lang="es-MX" sz="1600" b="1" dirty="0"/>
              <a:t>, 72, 73, 74, 75, 36 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6350" y="5589240"/>
            <a:ext cx="3096344" cy="584775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/>
              <a:t>54, 53, 52, 51, 61, 62, 63, 64, </a:t>
            </a:r>
            <a:r>
              <a:rPr lang="es-MX" sz="1600" b="1" dirty="0" smtClean="0"/>
              <a:t>65</a:t>
            </a:r>
          </a:p>
          <a:p>
            <a:r>
              <a:rPr lang="es-MX" sz="1600" b="1" dirty="0" smtClean="0"/>
              <a:t>46, </a:t>
            </a:r>
            <a:r>
              <a:rPr lang="es-MX" sz="1600" b="1" dirty="0"/>
              <a:t>85, 84, 83, 82, 71, 72, 73, </a:t>
            </a:r>
            <a:r>
              <a:rPr lang="es-MX" sz="1600" b="1" dirty="0" smtClean="0"/>
              <a:t>74,75</a:t>
            </a:r>
            <a:endParaRPr lang="es-MX" sz="1600" b="1" dirty="0"/>
          </a:p>
        </p:txBody>
      </p:sp>
      <p:pic>
        <p:nvPicPr>
          <p:cNvPr id="1026" name="Picture 2" descr="G:\fotos para dra. gurrola\FOTOS 4 1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" y="980728"/>
            <a:ext cx="5153889" cy="23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ultiplicar"/>
          <p:cNvSpPr/>
          <p:nvPr/>
        </p:nvSpPr>
        <p:spPr>
          <a:xfrm>
            <a:off x="6236568" y="3933056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71794" y="4111366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Flecha a la derecha con muesca">
            <a:hlinkClick r:id="rId3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531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3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superiores e inferiores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347356" y="4319210"/>
            <a:ext cx="2520280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55, 54, 53, 52, 51, 61, 62</a:t>
            </a:r>
          </a:p>
          <a:p>
            <a:r>
              <a:rPr lang="es-MX" sz="1600" b="1" dirty="0" smtClean="0"/>
              <a:t> </a:t>
            </a:r>
          </a:p>
          <a:p>
            <a:r>
              <a:rPr lang="es-MX" sz="1600" b="1" dirty="0" smtClean="0"/>
              <a:t>46, 85, 84, 83, 82, 31  </a:t>
            </a:r>
            <a:r>
              <a:rPr lang="es-MX" sz="1600" b="1" dirty="0" smtClean="0">
                <a:solidFill>
                  <a:schemeClr val="bg1"/>
                </a:solidFill>
              </a:rPr>
              <a:t>72</a:t>
            </a:r>
            <a:r>
              <a:rPr lang="es-MX" sz="1600" b="1" dirty="0" smtClean="0"/>
              <a:t>   </a:t>
            </a:r>
            <a:endParaRPr lang="es-MX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03639" y="3763779"/>
            <a:ext cx="2834083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16, 55, 54</a:t>
            </a:r>
            <a:r>
              <a:rPr lang="es-MX" sz="1600" b="1" dirty="0"/>
              <a:t>, 53, 52, 51, 61, </a:t>
            </a:r>
            <a:r>
              <a:rPr lang="es-MX" sz="1600" b="1" dirty="0" smtClean="0"/>
              <a:t>62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46, 85, 84</a:t>
            </a:r>
            <a:r>
              <a:rPr lang="es-MX" sz="1600" b="1" dirty="0"/>
              <a:t>, 83, 82, </a:t>
            </a:r>
            <a:r>
              <a:rPr lang="es-MX" sz="1600" b="1" dirty="0" smtClean="0"/>
              <a:t>71</a:t>
            </a:r>
            <a:r>
              <a:rPr lang="es-MX" sz="1600" b="1" dirty="0"/>
              <a:t>, 72, </a:t>
            </a:r>
            <a:r>
              <a:rPr lang="es-MX" sz="1600" b="1" dirty="0" smtClean="0"/>
              <a:t>73 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0540" y="5236406"/>
            <a:ext cx="2520280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54</a:t>
            </a:r>
            <a:r>
              <a:rPr lang="es-MX" sz="1600" b="1" dirty="0"/>
              <a:t>, 53, 52, 51, 61, 62, </a:t>
            </a:r>
            <a:r>
              <a:rPr lang="es-MX" sz="1600" b="1" dirty="0" smtClean="0"/>
              <a:t>63</a:t>
            </a:r>
          </a:p>
          <a:p>
            <a:r>
              <a:rPr lang="es-MX" sz="1600" b="1" dirty="0" smtClean="0"/>
              <a:t> </a:t>
            </a:r>
          </a:p>
          <a:p>
            <a:r>
              <a:rPr lang="es-MX" sz="1600" b="1" dirty="0" smtClean="0"/>
              <a:t>85</a:t>
            </a:r>
            <a:r>
              <a:rPr lang="es-MX" sz="1600" b="1" dirty="0"/>
              <a:t>, 84, 83, 82, 71, 72, 73,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20"/>
            <a:ext cx="4028131" cy="2521610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ultiplicar"/>
          <p:cNvSpPr/>
          <p:nvPr/>
        </p:nvSpPr>
        <p:spPr>
          <a:xfrm>
            <a:off x="6192180" y="3907971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27406" y="3928053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549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4581128"/>
            <a:ext cx="3672409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55, 54, 53, 52, 51, 61, 62, 63, 64, 65,</a:t>
            </a:r>
            <a:r>
              <a:rPr lang="es-MX" sz="1600" b="1" dirty="0" smtClean="0">
                <a:solidFill>
                  <a:schemeClr val="bg1"/>
                </a:solidFill>
              </a:rPr>
              <a:t> 26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450" y="3573016"/>
            <a:ext cx="4107509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 16, 55, 54</a:t>
            </a:r>
            <a:r>
              <a:rPr lang="es-MX" sz="1600" b="1" dirty="0"/>
              <a:t>, 53, 52, 51, 61, </a:t>
            </a:r>
            <a:r>
              <a:rPr lang="es-MX" sz="1600" b="1" dirty="0" smtClean="0"/>
              <a:t>62, 63, 64, 26 ,27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5589240"/>
            <a:ext cx="3672408" cy="338554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16,54</a:t>
            </a:r>
            <a:r>
              <a:rPr lang="es-MX" sz="1600" b="1" dirty="0"/>
              <a:t>, 53, 52, 51, 61, 62, </a:t>
            </a:r>
            <a:r>
              <a:rPr lang="es-MX" sz="1600" b="1" dirty="0" smtClean="0"/>
              <a:t>63, 64, 65,26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r="1848" b="5328"/>
          <a:stretch/>
        </p:blipFill>
        <p:spPr>
          <a:xfrm>
            <a:off x="81733" y="909070"/>
            <a:ext cx="3160914" cy="2497924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65311" y="4064942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254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betina\Documents\LibroAnatomia\libroanatomia\mistallados\menu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23" y="12274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496" y="1166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bg1"/>
                </a:solidFill>
              </a:rPr>
              <a:t>Observa con atención </a:t>
            </a:r>
            <a:r>
              <a:rPr lang="es-MX" sz="1600" b="1" dirty="0" smtClean="0">
                <a:solidFill>
                  <a:schemeClr val="bg1"/>
                </a:solidFill>
              </a:rPr>
              <a:t>y da </a:t>
            </a:r>
            <a:r>
              <a:rPr lang="es-MX" sz="1600" b="1" dirty="0" err="1" smtClean="0">
                <a:solidFill>
                  <a:schemeClr val="bg1"/>
                </a:solidFill>
              </a:rPr>
              <a:t>click</a:t>
            </a:r>
            <a:r>
              <a:rPr lang="es-MX" sz="1600" b="1" dirty="0" smtClean="0">
                <a:solidFill>
                  <a:schemeClr val="bg1"/>
                </a:solidFill>
              </a:rPr>
              <a:t> en la numeración que consideres  es la correcta, de los dientes  superiores e inferiores que aparecen en la siguiente imagen.   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120116" y="4699925"/>
            <a:ext cx="2880321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55, 54, 53, 12, 11, 21, 22, 63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85, 84, 83, 42, 41, 31, 32, 73</a:t>
            </a:r>
            <a:r>
              <a:rPr lang="es-MX" sz="1600" b="1" dirty="0" smtClean="0">
                <a:solidFill>
                  <a:schemeClr val="bg1"/>
                </a:solidFill>
              </a:rPr>
              <a:t>,</a:t>
            </a:r>
            <a:r>
              <a:rPr lang="es-MX" sz="1600" b="1" dirty="0" smtClean="0">
                <a:solidFill>
                  <a:srgbClr val="FF0000"/>
                </a:solidFill>
              </a:rPr>
              <a:t> </a:t>
            </a:r>
            <a:r>
              <a:rPr lang="es-MX" sz="1600" b="1" dirty="0" smtClean="0">
                <a:solidFill>
                  <a:schemeClr val="bg1"/>
                </a:solidFill>
              </a:rPr>
              <a:t>74</a:t>
            </a:r>
            <a:r>
              <a:rPr lang="es-MX" sz="1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714" y="3573016"/>
            <a:ext cx="2978099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55, 54</a:t>
            </a:r>
            <a:r>
              <a:rPr lang="es-MX" sz="1600" b="1" dirty="0"/>
              <a:t>, 53, 52, 51, 61, </a:t>
            </a:r>
            <a:r>
              <a:rPr lang="es-MX" sz="1600" b="1" dirty="0" smtClean="0"/>
              <a:t>62, 63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  85</a:t>
            </a:r>
            <a:r>
              <a:rPr lang="es-MX" sz="1600" b="1" dirty="0"/>
              <a:t>, 84, 83, </a:t>
            </a:r>
            <a:r>
              <a:rPr lang="es-MX" sz="1600" b="1" dirty="0" smtClean="0"/>
              <a:t>82</a:t>
            </a:r>
            <a:r>
              <a:rPr lang="es-MX" sz="1600" b="1" dirty="0"/>
              <a:t>, 41, 31, 32, </a:t>
            </a:r>
            <a:r>
              <a:rPr lang="es-MX" sz="1600" b="1" dirty="0" smtClean="0"/>
              <a:t>73, 74  </a:t>
            </a:r>
            <a:endParaRPr lang="es-MX" sz="1600" b="1" dirty="0"/>
          </a:p>
        </p:txBody>
      </p:sp>
      <p:sp>
        <p:nvSpPr>
          <p:cNvPr id="10" name="9 Rectángulo"/>
          <p:cNvSpPr/>
          <p:nvPr/>
        </p:nvSpPr>
        <p:spPr>
          <a:xfrm>
            <a:off x="8004930" y="101399"/>
            <a:ext cx="88742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s-MX" sz="1400" b="1" dirty="0" smtClean="0"/>
              <a:t>Ejercicio  </a:t>
            </a:r>
            <a:endParaRPr lang="es-MX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496" y="5517232"/>
            <a:ext cx="2880320" cy="830997"/>
          </a:xfrm>
          <a:prstGeom prst="rect">
            <a:avLst/>
          </a:prstGeom>
          <a:solidFill>
            <a:srgbClr val="00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b="1" dirty="0" smtClean="0"/>
              <a:t>  16, 54</a:t>
            </a:r>
            <a:r>
              <a:rPr lang="es-MX" sz="1600" b="1" dirty="0"/>
              <a:t>, 53, </a:t>
            </a:r>
            <a:r>
              <a:rPr lang="es-MX" sz="1600" b="1" dirty="0" smtClean="0"/>
              <a:t>12</a:t>
            </a:r>
            <a:r>
              <a:rPr lang="es-MX" sz="1600" b="1" dirty="0"/>
              <a:t>, 51, 61, 62, </a:t>
            </a:r>
            <a:r>
              <a:rPr lang="es-MX" sz="1600" b="1" dirty="0" smtClean="0"/>
              <a:t>63</a:t>
            </a:r>
          </a:p>
          <a:p>
            <a:endParaRPr lang="es-MX" sz="1600" b="1" dirty="0" smtClean="0"/>
          </a:p>
          <a:p>
            <a:r>
              <a:rPr lang="es-MX" sz="1600" b="1" dirty="0"/>
              <a:t>85, 84, 83, 82, 41, 31, 32, 73, </a:t>
            </a:r>
            <a:r>
              <a:rPr lang="es-MX" sz="1600" b="1" dirty="0" smtClean="0"/>
              <a:t>74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" y="820708"/>
            <a:ext cx="4380765" cy="2620566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6236568" y="3941440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Multiplicar"/>
          <p:cNvSpPr/>
          <p:nvPr/>
        </p:nvSpPr>
        <p:spPr>
          <a:xfrm>
            <a:off x="6236568" y="3924789"/>
            <a:ext cx="2088232" cy="165618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7197" r="6897" b="5910"/>
          <a:stretch/>
        </p:blipFill>
        <p:spPr bwMode="auto">
          <a:xfrm>
            <a:off x="6571794" y="4130171"/>
            <a:ext cx="1417780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Flecha a la derecha con muesca">
            <a:hlinkClick r:id="rId6" action="ppaction://hlinksldjump"/>
          </p:cNvPr>
          <p:cNvSpPr/>
          <p:nvPr/>
        </p:nvSpPr>
        <p:spPr>
          <a:xfrm>
            <a:off x="7164288" y="5949280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CONTINUAR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430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1529</Words>
  <Application>Microsoft Office PowerPoint</Application>
  <PresentationFormat>Presentación en pantalla (4:3)</PresentationFormat>
  <Paragraphs>147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 Gurrola Martinez;Guadalupe Gonzalez Ramirez</dc:creator>
  <cp:lastModifiedBy>ING. ZUÑIGA</cp:lastModifiedBy>
  <cp:revision>66</cp:revision>
  <dcterms:created xsi:type="dcterms:W3CDTF">2015-06-08T16:13:23Z</dcterms:created>
  <dcterms:modified xsi:type="dcterms:W3CDTF">2015-11-12T17:57:07Z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