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8" r:id="rId8"/>
    <p:sldId id="262" r:id="rId9"/>
    <p:sldId id="261" r:id="rId10"/>
    <p:sldId id="265" r:id="rId11"/>
    <p:sldId id="292" r:id="rId12"/>
    <p:sldId id="300" r:id="rId13"/>
    <p:sldId id="302" r:id="rId14"/>
    <p:sldId id="277" r:id="rId15"/>
    <p:sldId id="303" r:id="rId16"/>
    <p:sldId id="294" r:id="rId17"/>
    <p:sldId id="295" r:id="rId18"/>
    <p:sldId id="296" r:id="rId19"/>
    <p:sldId id="297" r:id="rId20"/>
    <p:sldId id="301" r:id="rId21"/>
    <p:sldId id="309" r:id="rId22"/>
    <p:sldId id="310" r:id="rId23"/>
    <p:sldId id="263" r:id="rId24"/>
    <p:sldId id="274" r:id="rId25"/>
    <p:sldId id="275" r:id="rId26"/>
    <p:sldId id="286" r:id="rId27"/>
    <p:sldId id="287" r:id="rId28"/>
    <p:sldId id="289" r:id="rId29"/>
    <p:sldId id="278" r:id="rId30"/>
    <p:sldId id="298" r:id="rId31"/>
    <p:sldId id="304" r:id="rId32"/>
    <p:sldId id="293" r:id="rId33"/>
    <p:sldId id="322" r:id="rId34"/>
    <p:sldId id="318" r:id="rId35"/>
    <p:sldId id="282" r:id="rId36"/>
    <p:sldId id="281" r:id="rId37"/>
    <p:sldId id="320" r:id="rId38"/>
    <p:sldId id="283" r:id="rId39"/>
    <p:sldId id="319" r:id="rId40"/>
    <p:sldId id="321" r:id="rId41"/>
    <p:sldId id="317" r:id="rId42"/>
  </p:sldIdLst>
  <p:sldSz cx="9144000" cy="6858000" type="screen4x3"/>
  <p:notesSz cx="9144000" cy="6858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97B"/>
    <a:srgbClr val="ED7D31"/>
    <a:srgbClr val="4472C4"/>
    <a:srgbClr val="E5D7C3"/>
    <a:srgbClr val="DEEBF7"/>
    <a:srgbClr val="547DC5"/>
    <a:srgbClr val="FFFFFF"/>
    <a:srgbClr val="F2F2F2"/>
    <a:srgbClr val="F3E4D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90" autoAdjust="0"/>
    <p:restoredTop sz="94660"/>
  </p:normalViewPr>
  <p:slideViewPr>
    <p:cSldViewPr snapToGrid="0">
      <p:cViewPr varScale="1">
        <p:scale>
          <a:sx n="89" d="100"/>
          <a:sy n="89" d="100"/>
        </p:scale>
        <p:origin x="14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236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2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52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27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71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63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59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432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62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532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4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6855F-7BD2-4D8E-B1AC-021CF9DE6569}" type="datetimeFigureOut">
              <a:rPr lang="es-MX" smtClean="0"/>
              <a:t>12/11/2015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27889-938B-4C31-A474-C4A0554441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281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3.xml"/><Relationship Id="rId18" Type="http://schemas.openxmlformats.org/officeDocument/2006/relationships/slide" Target="slide35.xml"/><Relationship Id="rId26" Type="http://schemas.openxmlformats.org/officeDocument/2006/relationships/hyperlink" Target="Ejerc%20AP%2010%20nov.pptx" TargetMode="External"/><Relationship Id="rId3" Type="http://schemas.microsoft.com/office/2007/relationships/hdphoto" Target="../media/hdphoto1.wdp"/><Relationship Id="rId21" Type="http://schemas.openxmlformats.org/officeDocument/2006/relationships/image" Target="../media/image3.jpg"/><Relationship Id="rId7" Type="http://schemas.openxmlformats.org/officeDocument/2006/relationships/slide" Target="slide11.xml"/><Relationship Id="rId12" Type="http://schemas.openxmlformats.org/officeDocument/2006/relationships/slide" Target="slide41.xml"/><Relationship Id="rId17" Type="http://schemas.openxmlformats.org/officeDocument/2006/relationships/slide" Target="slide32.xml"/><Relationship Id="rId25" Type="http://schemas.openxmlformats.org/officeDocument/2006/relationships/image" Target="../media/image6.jpg"/><Relationship Id="rId2" Type="http://schemas.openxmlformats.org/officeDocument/2006/relationships/image" Target="../media/image1.png"/><Relationship Id="rId16" Type="http://schemas.openxmlformats.org/officeDocument/2006/relationships/slide" Target="slide29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22.xml"/><Relationship Id="rId24" Type="http://schemas.openxmlformats.org/officeDocument/2006/relationships/hyperlink" Target="Inicio%20menu.pptx" TargetMode="External"/><Relationship Id="rId5" Type="http://schemas.openxmlformats.org/officeDocument/2006/relationships/slide" Target="slide5.xml"/><Relationship Id="rId15" Type="http://schemas.openxmlformats.org/officeDocument/2006/relationships/slide" Target="slide27.xml"/><Relationship Id="rId23" Type="http://schemas.openxmlformats.org/officeDocument/2006/relationships/image" Target="../media/image5.jpeg"/><Relationship Id="rId10" Type="http://schemas.openxmlformats.org/officeDocument/2006/relationships/slide" Target="slide20.xml"/><Relationship Id="rId19" Type="http://schemas.openxmlformats.org/officeDocument/2006/relationships/slide" Target="slide38.xml"/><Relationship Id="rId4" Type="http://schemas.openxmlformats.org/officeDocument/2006/relationships/slide" Target="slide2.xml"/><Relationship Id="rId9" Type="http://schemas.openxmlformats.org/officeDocument/2006/relationships/slide" Target="slide17.xml"/><Relationship Id="rId14" Type="http://schemas.openxmlformats.org/officeDocument/2006/relationships/slide" Target="slide26.xml"/><Relationship Id="rId2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10" Type="http://schemas.openxmlformats.org/officeDocument/2006/relationships/image" Target="../media/image6.jpg"/><Relationship Id="rId4" Type="http://schemas.openxmlformats.org/officeDocument/2006/relationships/slide" Target="slide1.xml"/><Relationship Id="rId9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12.xml"/><Relationship Id="rId10" Type="http://schemas.openxmlformats.org/officeDocument/2006/relationships/image" Target="../media/image6.jpg"/><Relationship Id="rId4" Type="http://schemas.openxmlformats.org/officeDocument/2006/relationships/slide" Target="slide13.xml"/><Relationship Id="rId9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32.jpeg"/><Relationship Id="rId4" Type="http://schemas.openxmlformats.org/officeDocument/2006/relationships/slide" Target="slide11.xml"/><Relationship Id="rId9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.wdp"/><Relationship Id="rId7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slide" Target="slide12.xml"/><Relationship Id="rId4" Type="http://schemas.openxmlformats.org/officeDocument/2006/relationships/slide" Target="slide11.xml"/><Relationship Id="rId9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16.xml"/><Relationship Id="rId10" Type="http://schemas.openxmlformats.org/officeDocument/2006/relationships/image" Target="../media/image39.png"/><Relationship Id="rId4" Type="http://schemas.openxmlformats.org/officeDocument/2006/relationships/slide" Target="slide15.xml"/><Relationship Id="rId9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14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.wdp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hdphoto" Target="../media/hdphoto1.wdp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slide" Target="slide1.xml"/><Relationship Id="rId4" Type="http://schemas.openxmlformats.org/officeDocument/2006/relationships/slide" Target="slide18.xml"/><Relationship Id="rId9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slide" Target="slide1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17.xml"/><Relationship Id="rId10" Type="http://schemas.microsoft.com/office/2007/relationships/hdphoto" Target="../media/hdphoto3.wdp"/><Relationship Id="rId4" Type="http://schemas.openxmlformats.org/officeDocument/2006/relationships/slide" Target="slide18.xml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slide" Target="slide4.xml"/><Relationship Id="rId9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.wdp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slide" Target="slide1.xml"/><Relationship Id="rId4" Type="http://schemas.openxmlformats.org/officeDocument/2006/relationships/slide" Target="slide21.xml"/><Relationship Id="rId9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microsoft.com/office/2007/relationships/hdphoto" Target="../media/hdphoto1.wdp"/><Relationship Id="rId7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slide" Target="slide1.xml"/><Relationship Id="rId9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6.jp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25.xml"/><Relationship Id="rId10" Type="http://schemas.openxmlformats.org/officeDocument/2006/relationships/image" Target="../media/image6.jpg"/><Relationship Id="rId4" Type="http://schemas.openxmlformats.org/officeDocument/2006/relationships/slide" Target="slide24.xml"/><Relationship Id="rId9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.wdp"/><Relationship Id="rId7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25.xml"/><Relationship Id="rId4" Type="http://schemas.openxmlformats.org/officeDocument/2006/relationships/slide" Target="slide23.xml"/><Relationship Id="rId9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microsoft.com/office/2007/relationships/hdphoto" Target="../media/hdphoto1.wdp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24.xml"/><Relationship Id="rId10" Type="http://schemas.openxmlformats.org/officeDocument/2006/relationships/image" Target="../media/image65.png"/><Relationship Id="rId4" Type="http://schemas.openxmlformats.org/officeDocument/2006/relationships/slide" Target="slide23.xml"/><Relationship Id="rId9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1.wdp"/><Relationship Id="rId7" Type="http://schemas.openxmlformats.org/officeDocument/2006/relationships/image" Target="../media/image66.JPG"/><Relationship Id="rId12" Type="http://schemas.openxmlformats.org/officeDocument/2006/relationships/image" Target="../media/image7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69.JPG"/><Relationship Id="rId5" Type="http://schemas.openxmlformats.org/officeDocument/2006/relationships/slide" Target="slide1.xml"/><Relationship Id="rId10" Type="http://schemas.openxmlformats.org/officeDocument/2006/relationships/image" Target="../media/image68.JPG"/><Relationship Id="rId4" Type="http://schemas.openxmlformats.org/officeDocument/2006/relationships/image" Target="../media/image64.jpe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4.xml"/><Relationship Id="rId4" Type="http://schemas.openxmlformats.org/officeDocument/2006/relationships/slide" Target="slide2.xml"/><Relationship Id="rId9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microsoft.com/office/2007/relationships/hdphoto" Target="../media/hdphoto1.wdp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slide" Target="slide1.xml"/><Relationship Id="rId4" Type="http://schemas.openxmlformats.org/officeDocument/2006/relationships/slide" Target="slide29.xml"/><Relationship Id="rId9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microsoft.com/office/2007/relationships/hdphoto" Target="../media/hdphoto1.wdp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slide" Target="slide1.xml"/><Relationship Id="rId10" Type="http://schemas.openxmlformats.org/officeDocument/2006/relationships/image" Target="../media/image6.jpg"/><Relationship Id="rId4" Type="http://schemas.openxmlformats.org/officeDocument/2006/relationships/slide" Target="slide34.xml"/><Relationship Id="rId9" Type="http://schemas.openxmlformats.org/officeDocument/2006/relationships/image" Target="../media/image8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microsoft.com/office/2007/relationships/hdphoto" Target="../media/hdphoto1.wdp"/><Relationship Id="rId7" Type="http://schemas.openxmlformats.org/officeDocument/2006/relationships/image" Target="../media/image8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G"/><Relationship Id="rId5" Type="http://schemas.openxmlformats.org/officeDocument/2006/relationships/slide" Target="slide1.xml"/><Relationship Id="rId4" Type="http://schemas.openxmlformats.org/officeDocument/2006/relationships/slide" Target="slide34.xml"/><Relationship Id="rId9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microsoft.com/office/2007/relationships/hdphoto" Target="../media/hdphoto1.wdp"/><Relationship Id="rId7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32.xml"/><Relationship Id="rId4" Type="http://schemas.openxmlformats.org/officeDocument/2006/relationships/slide" Target="slide33.xml"/><Relationship Id="rId9" Type="http://schemas.openxmlformats.org/officeDocument/2006/relationships/image" Target="../media/image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slide" Target="slide36.xml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hdphoto" Target="../media/hdphoto1.wdp"/><Relationship Id="rId7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5" Type="http://schemas.openxmlformats.org/officeDocument/2006/relationships/slide" Target="slide35.xml"/><Relationship Id="rId4" Type="http://schemas.openxmlformats.org/officeDocument/2006/relationships/image" Target="../media/image93.jpeg"/><Relationship Id="rId9" Type="http://schemas.openxmlformats.org/officeDocument/2006/relationships/image" Target="../media/image6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5.png"/><Relationship Id="rId4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slide" Target="slide1.xml"/><Relationship Id="rId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99.jp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slide" Target="slide2.xml"/><Relationship Id="rId9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microsoft.com/office/2007/relationships/hdphoto" Target="../media/hdphoto1.wdp"/><Relationship Id="rId7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6.jp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10" Type="http://schemas.openxmlformats.org/officeDocument/2006/relationships/image" Target="../media/image6.jpg"/><Relationship Id="rId4" Type="http://schemas.openxmlformats.org/officeDocument/2006/relationships/slide" Target="slide7.xml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7.xml"/><Relationship Id="rId10" Type="http://schemas.openxmlformats.org/officeDocument/2006/relationships/image" Target="../media/image6.jpg"/><Relationship Id="rId4" Type="http://schemas.openxmlformats.org/officeDocument/2006/relationships/slide" Target="slide5.xml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microsoft.com/office/2007/relationships/hdphoto" Target="../media/hdphoto1.wdp"/><Relationship Id="rId7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9.xml"/><Relationship Id="rId10" Type="http://schemas.openxmlformats.org/officeDocument/2006/relationships/image" Target="../media/image6.jpg"/><Relationship Id="rId4" Type="http://schemas.openxmlformats.org/officeDocument/2006/relationships/slide" Target="slide10.xml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.png"/><Relationship Id="rId7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1.xml"/><Relationship Id="rId10" Type="http://schemas.openxmlformats.org/officeDocument/2006/relationships/image" Target="../media/image26.jpeg"/><Relationship Id="rId4" Type="http://schemas.microsoft.com/office/2007/relationships/hdphoto" Target="../media/hdphoto1.wdp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71138" y="-105327"/>
            <a:ext cx="9215138" cy="6955804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2785528" y="96818"/>
            <a:ext cx="3030291" cy="374599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308589" y="828431"/>
            <a:ext cx="511904" cy="31197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4" action="ppaction://hlinksldjump"/>
              </a:rPr>
              <a:t>11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7" name="Rectángulo 6">
            <a:hlinkClick r:id="rId5" action="ppaction://hlinksldjump"/>
          </p:cNvPr>
          <p:cNvSpPr/>
          <p:nvPr/>
        </p:nvSpPr>
        <p:spPr>
          <a:xfrm>
            <a:off x="5507608" y="841007"/>
            <a:ext cx="511904" cy="31197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5" action="ppaction://hlinksldjump"/>
              </a:rPr>
              <a:t>12</a:t>
            </a:r>
            <a:endParaRPr lang="es-MX" b="1" dirty="0" smtClean="0">
              <a:solidFill>
                <a:srgbClr val="36497B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596408" y="866073"/>
            <a:ext cx="511904" cy="311975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6" action="ppaction://hlinksldjump"/>
              </a:rPr>
              <a:t>13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795426" y="840547"/>
            <a:ext cx="511904" cy="311975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7" action="ppaction://hlinksldjump"/>
              </a:rPr>
              <a:t>14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965498" y="841873"/>
            <a:ext cx="511904" cy="33620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8" action="ppaction://hlinksldjump"/>
              </a:rPr>
              <a:t>15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62344" y="850488"/>
            <a:ext cx="511904" cy="31456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9" action="ppaction://hlinksldjump"/>
              </a:rPr>
              <a:t>16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150840" y="840547"/>
            <a:ext cx="511904" cy="314568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10" action="ppaction://hlinksldjump"/>
              </a:rPr>
              <a:t>17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78881" y="828431"/>
            <a:ext cx="511904" cy="32668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11" action="ppaction://hlinksldjump"/>
              </a:rPr>
              <a:t>18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22" name="Rectángulo 21">
            <a:hlinkClick r:id="rId12" action="ppaction://hlinksldjump"/>
          </p:cNvPr>
          <p:cNvSpPr/>
          <p:nvPr/>
        </p:nvSpPr>
        <p:spPr>
          <a:xfrm>
            <a:off x="397952" y="3577107"/>
            <a:ext cx="546520" cy="331276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12" action="ppaction://hlinksldjump"/>
              </a:rPr>
              <a:t>48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269059" y="3517033"/>
            <a:ext cx="511904" cy="371706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13" action="ppaction://hlinksldjump"/>
              </a:rPr>
              <a:t>41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474146" y="3534544"/>
            <a:ext cx="511904" cy="364018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14" action="ppaction://hlinksldjump"/>
              </a:rPr>
              <a:t>42</a:t>
            </a:r>
            <a:endParaRPr lang="es-MX" b="1" dirty="0" smtClean="0">
              <a:solidFill>
                <a:srgbClr val="36497B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679232" y="3525045"/>
            <a:ext cx="511904" cy="38301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15" action="ppaction://hlinksldjump"/>
              </a:rPr>
              <a:t>43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818316" y="3537902"/>
            <a:ext cx="528109" cy="37048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16" action="ppaction://hlinksldjump"/>
              </a:rPr>
              <a:t>44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089868" y="3577107"/>
            <a:ext cx="443281" cy="350273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17" action="ppaction://hlinksldjump"/>
              </a:rPr>
              <a:t>45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318470" y="3577107"/>
            <a:ext cx="511904" cy="350272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18" action="ppaction://hlinksldjump"/>
              </a:rPr>
              <a:t>46</a:t>
            </a:r>
            <a:endParaRPr lang="es-MX" b="1" dirty="0">
              <a:solidFill>
                <a:srgbClr val="36497B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365144" y="3577107"/>
            <a:ext cx="532654" cy="331276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36497B"/>
                </a:solidFill>
                <a:hlinkClick r:id="rId19" action="ppaction://hlinksldjump"/>
              </a:rPr>
              <a:t>47</a:t>
            </a:r>
            <a:endParaRPr lang="es-MX" b="1" dirty="0">
              <a:solidFill>
                <a:srgbClr val="36497B"/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6584" r="5490" b="12779"/>
          <a:stretch/>
        </p:blipFill>
        <p:spPr>
          <a:xfrm>
            <a:off x="2574422" y="1305102"/>
            <a:ext cx="3405322" cy="1852294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44" y="4016324"/>
            <a:ext cx="2606126" cy="19520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" y="4297341"/>
            <a:ext cx="3394659" cy="209932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" y="2898"/>
            <a:ext cx="512966" cy="577941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4956048" y="6501701"/>
            <a:ext cx="4050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bg1"/>
                </a:solidFill>
              </a:rPr>
              <a:t>Dra. Beatriz Gurrola Martínez    FES  Zaragoza</a:t>
            </a:r>
            <a:endParaRPr lang="es-MX" sz="1400" b="1" dirty="0">
              <a:solidFill>
                <a:schemeClr val="bg1"/>
              </a:solidFill>
            </a:endParaRPr>
          </a:p>
        </p:txBody>
      </p:sp>
      <p:sp>
        <p:nvSpPr>
          <p:cNvPr id="30" name="Rectángulo 29">
            <a:hlinkClick r:id="rId24" action="ppaction://hlinkpres?slideindex=1&amp;slidetitle="/>
          </p:cNvPr>
          <p:cNvSpPr/>
          <p:nvPr/>
        </p:nvSpPr>
        <p:spPr>
          <a:xfrm>
            <a:off x="2631995" y="6481088"/>
            <a:ext cx="1475084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Principal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7799831" y="-9852"/>
            <a:ext cx="1216297" cy="721403"/>
            <a:chOff x="7717535" y="-9852"/>
            <a:chExt cx="1216297" cy="721403"/>
          </a:xfrm>
        </p:grpSpPr>
        <p:sp>
          <p:nvSpPr>
            <p:cNvPr id="25" name="CuadroTexto 24"/>
            <p:cNvSpPr txBox="1"/>
            <p:nvPr/>
          </p:nvSpPr>
          <p:spPr>
            <a:xfrm>
              <a:off x="7717535" y="140432"/>
              <a:ext cx="668601" cy="430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MX" sz="1100" dirty="0" smtClean="0"/>
                <a:t>PAPIME     </a:t>
              </a:r>
              <a:r>
                <a:rPr lang="es-ES" sz="1100" b="1" dirty="0" smtClean="0"/>
                <a:t>202815 </a:t>
              </a:r>
              <a:endParaRPr lang="es-MX" sz="1100" b="1" dirty="0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320" y="-9852"/>
              <a:ext cx="658512" cy="721403"/>
            </a:xfrm>
            <a:prstGeom prst="rect">
              <a:avLst/>
            </a:prstGeom>
          </p:spPr>
        </p:pic>
      </p:grpSp>
      <p:sp>
        <p:nvSpPr>
          <p:cNvPr id="32" name="Rectángulo 31"/>
          <p:cNvSpPr/>
          <p:nvPr/>
        </p:nvSpPr>
        <p:spPr>
          <a:xfrm>
            <a:off x="-12309" y="1516134"/>
            <a:ext cx="2326298" cy="523220"/>
          </a:xfrm>
          <a:prstGeom prst="rect">
            <a:avLst/>
          </a:prstGeom>
          <a:solidFill>
            <a:srgbClr val="36497B"/>
          </a:solidFill>
          <a:ln w="19050">
            <a:solidFill>
              <a:srgbClr val="36497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es-MX" sz="1400" b="1" dirty="0" smtClean="0">
                <a:solidFill>
                  <a:schemeClr val="bg1"/>
                </a:solidFill>
              </a:rPr>
              <a:t>1.-Deja que aparezcan las 3</a:t>
            </a:r>
          </a:p>
          <a:p>
            <a:pPr algn="just"/>
            <a:r>
              <a:rPr lang="es-MX" sz="1400" b="1" dirty="0">
                <a:solidFill>
                  <a:schemeClr val="bg1"/>
                </a:solidFill>
              </a:rPr>
              <a:t> </a:t>
            </a:r>
            <a:r>
              <a:rPr lang="es-MX" sz="1400" b="1" dirty="0" smtClean="0">
                <a:solidFill>
                  <a:schemeClr val="bg1"/>
                </a:solidFill>
              </a:rPr>
              <a:t>   imágenes  </a:t>
            </a:r>
            <a:endParaRPr lang="es-MX" sz="1400" b="1" dirty="0">
              <a:solidFill>
                <a:schemeClr val="bg1"/>
              </a:solidFill>
            </a:endParaRPr>
          </a:p>
        </p:txBody>
      </p:sp>
      <p:sp>
        <p:nvSpPr>
          <p:cNvPr id="33" name="Rectángulo 32">
            <a:hlinkClick r:id="rId26" action="ppaction://hlinkpres?slideindex=1&amp;slidetitle="/>
          </p:cNvPr>
          <p:cNvSpPr/>
          <p:nvPr/>
        </p:nvSpPr>
        <p:spPr>
          <a:xfrm>
            <a:off x="7508604" y="1885465"/>
            <a:ext cx="880970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36497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es-MX" sz="1400" b="1" dirty="0" smtClean="0">
                <a:solidFill>
                  <a:srgbClr val="36497B"/>
                </a:solidFill>
              </a:rPr>
              <a:t>Ejercicios</a:t>
            </a:r>
            <a:endParaRPr lang="es-MX" sz="1400" b="1" dirty="0">
              <a:solidFill>
                <a:srgbClr val="36497B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22297" y="2304604"/>
            <a:ext cx="2292977" cy="523220"/>
          </a:xfrm>
          <a:prstGeom prst="rect">
            <a:avLst/>
          </a:prstGeom>
          <a:solidFill>
            <a:srgbClr val="36497B"/>
          </a:solidFill>
          <a:ln w="19050">
            <a:solidFill>
              <a:srgbClr val="36497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es-MX" sz="1400" b="1" dirty="0" smtClean="0">
                <a:solidFill>
                  <a:schemeClr val="bg1"/>
                </a:solidFill>
              </a:rPr>
              <a:t>2.- Ahora haz </a:t>
            </a:r>
            <a:r>
              <a:rPr lang="es-MX" sz="1400" b="1" dirty="0">
                <a:solidFill>
                  <a:schemeClr val="bg1"/>
                </a:solidFill>
              </a:rPr>
              <a:t>clic en cada uno de los recuadros</a:t>
            </a:r>
          </a:p>
        </p:txBody>
      </p:sp>
    </p:spTree>
    <p:extLst>
      <p:ext uri="{BB962C8B-B14F-4D97-AF65-F5344CB8AC3E}">
        <p14:creationId xmlns:p14="http://schemas.microsoft.com/office/powerpoint/2010/main" val="30756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62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0" y="3428738"/>
            <a:ext cx="8263468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29" name="Rectángulo 28"/>
          <p:cNvSpPr/>
          <p:nvPr/>
        </p:nvSpPr>
        <p:spPr>
          <a:xfrm>
            <a:off x="5696462" y="5483658"/>
            <a:ext cx="3445119" cy="64119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 Cúspide triangular, en </a:t>
            </a:r>
            <a:r>
              <a:rPr lang="es-ES" sz="1600" b="1" dirty="0">
                <a:solidFill>
                  <a:schemeClr val="tx1"/>
                </a:solidFill>
              </a:rPr>
              <a:t>el borde </a:t>
            </a:r>
            <a:r>
              <a:rPr lang="es-ES" sz="1600" b="1" dirty="0" smtClean="0">
                <a:solidFill>
                  <a:schemeClr val="tx1"/>
                </a:solidFill>
              </a:rPr>
              <a:t>incisal. Caras </a:t>
            </a:r>
            <a:r>
              <a:rPr lang="es-ES" sz="1600" b="1" dirty="0">
                <a:solidFill>
                  <a:schemeClr val="tx1"/>
                </a:solidFill>
              </a:rPr>
              <a:t>vestibular </a:t>
            </a:r>
            <a:r>
              <a:rPr lang="es-ES" sz="1600" b="1" dirty="0" smtClean="0">
                <a:solidFill>
                  <a:schemeClr val="tx1"/>
                </a:solidFill>
              </a:rPr>
              <a:t> forma pentagonal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4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7" name="Rectángulo 36">
            <a:hlinkClick r:id="rId5" action="ppaction://hlinksldjump"/>
          </p:cNvPr>
          <p:cNvSpPr/>
          <p:nvPr/>
        </p:nvSpPr>
        <p:spPr>
          <a:xfrm>
            <a:off x="4752890" y="1064927"/>
            <a:ext cx="818762" cy="33930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6650956" y="1069084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Distal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307935" y="2651442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Incisal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7613534" y="1699229"/>
            <a:ext cx="1173019" cy="32376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6" action="ppaction://hlinksldjump"/>
              </a:rPr>
              <a:t>Vestibular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12297" y="150402"/>
            <a:ext cx="4195638" cy="3171154"/>
            <a:chOff x="90137" y="160774"/>
            <a:chExt cx="4195638" cy="3171154"/>
          </a:xfrm>
        </p:grpSpPr>
        <p:sp>
          <p:nvSpPr>
            <p:cNvPr id="35" name="Rectángulo 34"/>
            <p:cNvSpPr/>
            <p:nvPr/>
          </p:nvSpPr>
          <p:spPr>
            <a:xfrm>
              <a:off x="394295" y="160774"/>
              <a:ext cx="1117667" cy="598591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13 </a:t>
              </a:r>
            </a:p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 Canino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7"/>
            <a:srcRect l="17896" r="11829"/>
            <a:stretch/>
          </p:blipFill>
          <p:spPr>
            <a:xfrm>
              <a:off x="90137" y="1414603"/>
              <a:ext cx="4195638" cy="1917325"/>
            </a:xfrm>
            <a:prstGeom prst="rect">
              <a:avLst/>
            </a:prstGeom>
          </p:spPr>
        </p:pic>
      </p:grpSp>
      <p:grpSp>
        <p:nvGrpSpPr>
          <p:cNvPr id="5" name="Grupo 4"/>
          <p:cNvGrpSpPr/>
          <p:nvPr/>
        </p:nvGrpSpPr>
        <p:grpSpPr>
          <a:xfrm>
            <a:off x="82639" y="4792999"/>
            <a:ext cx="2882013" cy="1438119"/>
            <a:chOff x="287006" y="3833936"/>
            <a:chExt cx="2882013" cy="1438119"/>
          </a:xfrm>
        </p:grpSpPr>
        <p:sp>
          <p:nvSpPr>
            <p:cNvPr id="19" name="Rectángulo 18"/>
            <p:cNvSpPr/>
            <p:nvPr/>
          </p:nvSpPr>
          <p:spPr>
            <a:xfrm>
              <a:off x="818002" y="3833936"/>
              <a:ext cx="961825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Palatino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287006" y="4390801"/>
              <a:ext cx="2882013" cy="8812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S" sz="1600" b="1" dirty="0">
                  <a:solidFill>
                    <a:schemeClr val="tx1"/>
                  </a:solidFill>
                </a:rPr>
                <a:t>El cíngulo es parte del tercio cervical de la corona lingualmente.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13" descr="IMAGEN  1 07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4676" y="3072045"/>
            <a:ext cx="3286905" cy="2306912"/>
          </a:xfrm>
          <a:prstGeom prst="rect">
            <a:avLst/>
          </a:prstGeom>
          <a:noFill/>
          <a:extLst/>
        </p:spPr>
      </p:pic>
      <p:cxnSp>
        <p:nvCxnSpPr>
          <p:cNvPr id="17" name="Conector recto de flecha 16"/>
          <p:cNvCxnSpPr/>
          <p:nvPr/>
        </p:nvCxnSpPr>
        <p:spPr>
          <a:xfrm>
            <a:off x="234176" y="2022990"/>
            <a:ext cx="256478" cy="37452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4442" y="4089651"/>
            <a:ext cx="1827360" cy="203520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3199841" y="4419722"/>
            <a:ext cx="874953" cy="1258326"/>
            <a:chOff x="2771496" y="4172318"/>
            <a:chExt cx="874953" cy="1258326"/>
          </a:xfrm>
        </p:grpSpPr>
        <p:cxnSp>
          <p:nvCxnSpPr>
            <p:cNvPr id="11" name="Conector recto de flecha 10"/>
            <p:cNvCxnSpPr/>
            <p:nvPr/>
          </p:nvCxnSpPr>
          <p:spPr>
            <a:xfrm flipH="1" flipV="1">
              <a:off x="3289610" y="5131553"/>
              <a:ext cx="356839" cy="29909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ector recto de flecha 12"/>
            <p:cNvCxnSpPr/>
            <p:nvPr/>
          </p:nvCxnSpPr>
          <p:spPr>
            <a:xfrm>
              <a:off x="2771496" y="4172318"/>
              <a:ext cx="191101" cy="444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upo 25"/>
          <p:cNvGrpSpPr/>
          <p:nvPr/>
        </p:nvGrpSpPr>
        <p:grpSpPr>
          <a:xfrm>
            <a:off x="7464116" y="150402"/>
            <a:ext cx="1552655" cy="563969"/>
            <a:chOff x="7473572" y="140212"/>
            <a:chExt cx="1552655" cy="563969"/>
          </a:xfrm>
        </p:grpSpPr>
        <p:sp>
          <p:nvSpPr>
            <p:cNvPr id="27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sp>
        <p:nvSpPr>
          <p:cNvPr id="12" name="Triángulo isósceles 11"/>
          <p:cNvSpPr/>
          <p:nvPr/>
        </p:nvSpPr>
        <p:spPr>
          <a:xfrm rot="10584899">
            <a:off x="7368010" y="4255978"/>
            <a:ext cx="451084" cy="26719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26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2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2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2" animBg="1" autoUpdateAnimBg="0"/>
      <p:bldP spid="3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45073" y="28904"/>
            <a:ext cx="9144000" cy="6858000"/>
            <a:chOff x="0" y="7974"/>
            <a:chExt cx="9144000" cy="6858000"/>
          </a:xfrm>
        </p:grpSpPr>
        <p:pic>
          <p:nvPicPr>
            <p:cNvPr id="4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974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24" name="CuadroTexto 23"/>
            <p:cNvSpPr txBox="1"/>
            <p:nvPr/>
          </p:nvSpPr>
          <p:spPr>
            <a:xfrm>
              <a:off x="0" y="3436974"/>
              <a:ext cx="8263468" cy="3064280"/>
            </a:xfrm>
            <a:prstGeom prst="rect">
              <a:avLst/>
            </a:prstGeom>
            <a:solidFill>
              <a:srgbClr val="36497B"/>
            </a:solidFill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6" name="Rectángulo 25">
            <a:hlinkClick r:id="rId4" action="ppaction://hlinksldjump"/>
          </p:cNvPr>
          <p:cNvSpPr/>
          <p:nvPr/>
        </p:nvSpPr>
        <p:spPr>
          <a:xfrm>
            <a:off x="1581826" y="1060424"/>
            <a:ext cx="834571" cy="281468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334420" y="2537472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Distal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910073" y="1761122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6" action="ppaction://hlinksldjump"/>
          </p:cNvPr>
          <p:cNvSpPr/>
          <p:nvPr/>
        </p:nvSpPr>
        <p:spPr>
          <a:xfrm>
            <a:off x="4158024" y="6548350"/>
            <a:ext cx="1597303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2024" y="212891"/>
            <a:ext cx="2617862" cy="6238734"/>
            <a:chOff x="45073" y="211874"/>
            <a:chExt cx="2617862" cy="6238734"/>
          </a:xfrm>
        </p:grpSpPr>
        <p:sp>
          <p:nvSpPr>
            <p:cNvPr id="35" name="Rectángulo 34"/>
            <p:cNvSpPr/>
            <p:nvPr/>
          </p:nvSpPr>
          <p:spPr>
            <a:xfrm>
              <a:off x="127270" y="211874"/>
              <a:ext cx="1500808" cy="600562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14  </a:t>
              </a:r>
            </a:p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1er  Premolar 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3" y="907126"/>
              <a:ext cx="1795032" cy="5543482"/>
            </a:xfrm>
            <a:prstGeom prst="rect">
              <a:avLst/>
            </a:prstGeom>
          </p:spPr>
        </p:pic>
        <p:sp>
          <p:nvSpPr>
            <p:cNvPr id="30" name="Rectángulo 29"/>
            <p:cNvSpPr/>
            <p:nvPr/>
          </p:nvSpPr>
          <p:spPr>
            <a:xfrm>
              <a:off x="1489916" y="4079554"/>
              <a:ext cx="1173019" cy="323761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Vestibular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7237478" y="763274"/>
            <a:ext cx="1921289" cy="5705856"/>
            <a:chOff x="7237478" y="763274"/>
            <a:chExt cx="1921289" cy="5705856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5" t="5689" r="15732" b="2755"/>
            <a:stretch/>
          </p:blipFill>
          <p:spPr>
            <a:xfrm>
              <a:off x="7237478" y="763274"/>
              <a:ext cx="1905645" cy="5705856"/>
            </a:xfrm>
            <a:prstGeom prst="rect">
              <a:avLst/>
            </a:prstGeom>
          </p:spPr>
        </p:pic>
        <p:sp>
          <p:nvSpPr>
            <p:cNvPr id="18" name="Rectángulo 17"/>
            <p:cNvSpPr/>
            <p:nvPr/>
          </p:nvSpPr>
          <p:spPr>
            <a:xfrm>
              <a:off x="8316264" y="858504"/>
              <a:ext cx="842503" cy="310420"/>
            </a:xfrm>
            <a:prstGeom prst="rect">
              <a:avLst/>
            </a:prstGeom>
            <a:solidFill>
              <a:srgbClr val="F2F2F2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 smtClean="0">
                  <a:solidFill>
                    <a:schemeClr val="tx1"/>
                  </a:solidFill>
                </a:rPr>
                <a:t>Palatino </a:t>
              </a:r>
              <a:endParaRPr lang="es-MX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Rectángulo 18"/>
          <p:cNvSpPr/>
          <p:nvPr/>
        </p:nvSpPr>
        <p:spPr>
          <a:xfrm>
            <a:off x="5201972" y="3589416"/>
            <a:ext cx="2212415" cy="673459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b="1" dirty="0">
                <a:solidFill>
                  <a:schemeClr val="tx1"/>
                </a:solidFill>
              </a:rPr>
              <a:t>Corona </a:t>
            </a:r>
            <a:r>
              <a:rPr lang="es-ES" sz="1400" b="1" dirty="0" smtClean="0">
                <a:solidFill>
                  <a:schemeClr val="tx1"/>
                </a:solidFill>
              </a:rPr>
              <a:t>redondeada  corta.</a:t>
            </a:r>
          </a:p>
          <a:p>
            <a:pPr algn="just"/>
            <a:r>
              <a:rPr lang="es-ES" sz="1400" b="1" dirty="0" smtClean="0">
                <a:solidFill>
                  <a:schemeClr val="tx1"/>
                </a:solidFill>
              </a:rPr>
              <a:t>2 crestas </a:t>
            </a:r>
            <a:r>
              <a:rPr lang="es-ES" sz="1400" b="1" dirty="0" err="1" smtClean="0">
                <a:solidFill>
                  <a:schemeClr val="tx1"/>
                </a:solidFill>
              </a:rPr>
              <a:t>mesial</a:t>
            </a:r>
            <a:r>
              <a:rPr lang="es-ES" sz="1400" b="1" dirty="0" smtClean="0">
                <a:solidFill>
                  <a:schemeClr val="tx1"/>
                </a:solidFill>
              </a:rPr>
              <a:t>, y distal.</a:t>
            </a:r>
            <a:endParaRPr lang="es-MX" sz="1400" b="1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801424" y="5372734"/>
            <a:ext cx="3888719" cy="1006153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b="1" dirty="0">
                <a:solidFill>
                  <a:srgbClr val="36497B"/>
                </a:solidFill>
              </a:rPr>
              <a:t>Corona más rectangular. </a:t>
            </a:r>
          </a:p>
          <a:p>
            <a:pPr algn="just"/>
            <a:r>
              <a:rPr lang="es-ES" sz="1400" b="1" dirty="0">
                <a:solidFill>
                  <a:srgbClr val="36497B"/>
                </a:solidFill>
              </a:rPr>
              <a:t>2 </a:t>
            </a:r>
            <a:r>
              <a:rPr lang="es-ES" sz="1400" b="1" dirty="0" smtClean="0">
                <a:solidFill>
                  <a:srgbClr val="36497B"/>
                </a:solidFill>
              </a:rPr>
              <a:t>cúspides: vestibular más  grande  y puntiaguda. </a:t>
            </a:r>
          </a:p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Parecido al canino</a:t>
            </a:r>
            <a:endParaRPr lang="es-MX" sz="1400" b="1" dirty="0">
              <a:solidFill>
                <a:srgbClr val="36497B"/>
              </a:solidFill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45" y="1088400"/>
            <a:ext cx="3616017" cy="2236214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H="1">
            <a:off x="4786993" y="1470581"/>
            <a:ext cx="20677" cy="4658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upo 21"/>
          <p:cNvGrpSpPr/>
          <p:nvPr/>
        </p:nvGrpSpPr>
        <p:grpSpPr>
          <a:xfrm>
            <a:off x="7539936" y="92001"/>
            <a:ext cx="1552655" cy="563969"/>
            <a:chOff x="7473572" y="140212"/>
            <a:chExt cx="1552655" cy="563969"/>
          </a:xfrm>
        </p:grpSpPr>
        <p:sp>
          <p:nvSpPr>
            <p:cNvPr id="23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5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7129" y="28904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0" y="3436974"/>
            <a:ext cx="8263468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0" name="Rectángulo 29">
            <a:hlinkClick r:id="rId4" action="ppaction://hlinksldjump"/>
          </p:cNvPr>
          <p:cNvSpPr/>
          <p:nvPr/>
        </p:nvSpPr>
        <p:spPr>
          <a:xfrm>
            <a:off x="1965689" y="1023049"/>
            <a:ext cx="930113" cy="32376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tx1"/>
                </a:solidFill>
              </a:rPr>
              <a:t>Vestibular </a:t>
            </a:r>
            <a:endParaRPr lang="es-MX" sz="1400" b="1" dirty="0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77842" y="3534672"/>
            <a:ext cx="1459537" cy="2369755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b="1" dirty="0" smtClean="0">
                <a:solidFill>
                  <a:schemeClr val="tx1"/>
                </a:solidFill>
              </a:rPr>
              <a:t>Surco </a:t>
            </a:r>
            <a:r>
              <a:rPr lang="es-ES" sz="1400" b="1" dirty="0">
                <a:solidFill>
                  <a:schemeClr val="tx1"/>
                </a:solidFill>
              </a:rPr>
              <a:t>primario </a:t>
            </a:r>
            <a:r>
              <a:rPr lang="es-ES" sz="1400" b="1" dirty="0" smtClean="0">
                <a:solidFill>
                  <a:schemeClr val="tx1"/>
                </a:solidFill>
              </a:rPr>
              <a:t>marca 2 fosas: </a:t>
            </a:r>
            <a:r>
              <a:rPr lang="es-ES" sz="1400" b="1" dirty="0">
                <a:solidFill>
                  <a:schemeClr val="tx1"/>
                </a:solidFill>
              </a:rPr>
              <a:t>una </a:t>
            </a:r>
            <a:r>
              <a:rPr lang="es-ES" sz="1400" b="1" dirty="0" err="1">
                <a:solidFill>
                  <a:schemeClr val="tx1"/>
                </a:solidFill>
              </a:rPr>
              <a:t>mesial</a:t>
            </a:r>
            <a:r>
              <a:rPr lang="es-ES" sz="1400" b="1" dirty="0">
                <a:solidFill>
                  <a:schemeClr val="tx1"/>
                </a:solidFill>
              </a:rPr>
              <a:t> y otra </a:t>
            </a:r>
            <a:r>
              <a:rPr lang="es-ES" sz="1400" b="1" dirty="0" smtClean="0">
                <a:solidFill>
                  <a:schemeClr val="tx1"/>
                </a:solidFill>
              </a:rPr>
              <a:t>distal.</a:t>
            </a:r>
          </a:p>
          <a:p>
            <a:pPr algn="just"/>
            <a:r>
              <a:rPr lang="es-ES" sz="1400" b="1" dirty="0" smtClean="0">
                <a:solidFill>
                  <a:schemeClr val="tx1"/>
                </a:solidFill>
              </a:rPr>
              <a:t>2 crestas </a:t>
            </a:r>
            <a:r>
              <a:rPr lang="es-ES" sz="1400" b="1" dirty="0">
                <a:solidFill>
                  <a:schemeClr val="tx1"/>
                </a:solidFill>
              </a:rPr>
              <a:t>marginal </a:t>
            </a:r>
            <a:r>
              <a:rPr lang="es-ES" sz="1400" b="1" dirty="0" err="1">
                <a:solidFill>
                  <a:schemeClr val="tx1"/>
                </a:solidFill>
              </a:rPr>
              <a:t>mesial</a:t>
            </a:r>
            <a:r>
              <a:rPr lang="es-ES" sz="1400" b="1" dirty="0">
                <a:solidFill>
                  <a:schemeClr val="tx1"/>
                </a:solidFill>
              </a:rPr>
              <a:t> y </a:t>
            </a:r>
            <a:r>
              <a:rPr lang="es-ES" sz="1400" b="1" dirty="0" smtClean="0">
                <a:solidFill>
                  <a:schemeClr val="tx1"/>
                </a:solidFill>
              </a:rPr>
              <a:t>distal.</a:t>
            </a:r>
          </a:p>
          <a:p>
            <a:pPr algn="just"/>
            <a:r>
              <a:rPr lang="es-ES" sz="1400" b="1" dirty="0" smtClean="0">
                <a:solidFill>
                  <a:schemeClr val="tx1"/>
                </a:solidFill>
              </a:rPr>
              <a:t>Se </a:t>
            </a:r>
            <a:r>
              <a:rPr lang="es-ES" sz="1400" b="1" dirty="0">
                <a:solidFill>
                  <a:schemeClr val="tx1"/>
                </a:solidFill>
              </a:rPr>
              <a:t>puede ver claramente una H.</a:t>
            </a:r>
            <a:endParaRPr lang="es-MX" sz="1400" b="1" dirty="0">
              <a:solidFill>
                <a:schemeClr val="tx1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3351887" y="876596"/>
            <a:ext cx="5585749" cy="5532046"/>
            <a:chOff x="3351887" y="876596"/>
            <a:chExt cx="5585749" cy="5532046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3" t="5045" r="11075" b="2702"/>
            <a:stretch/>
          </p:blipFill>
          <p:spPr>
            <a:xfrm>
              <a:off x="6517366" y="876596"/>
              <a:ext cx="2420270" cy="5532046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3351887" y="5577645"/>
              <a:ext cx="3306674" cy="830997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es-ES" sz="1600" b="1" dirty="0" smtClean="0">
                  <a:ea typeface="Calibri" panose="020F0502020204030204" pitchFamily="34" charset="0"/>
                </a:rPr>
                <a:t>Cúspide </a:t>
              </a:r>
              <a:r>
                <a:rPr lang="es-ES" sz="1600" b="1" dirty="0">
                  <a:ea typeface="Calibri" panose="020F0502020204030204" pitchFamily="34" charset="0"/>
                </a:rPr>
                <a:t>más </a:t>
              </a:r>
              <a:r>
                <a:rPr lang="es-ES" sz="1600" b="1" dirty="0" smtClean="0">
                  <a:ea typeface="Calibri" panose="020F0502020204030204" pitchFamily="34" charset="0"/>
                </a:rPr>
                <a:t>corta palatina, casi </a:t>
              </a:r>
              <a:r>
                <a:rPr lang="es-ES" sz="1600" b="1" dirty="0">
                  <a:ea typeface="Calibri" panose="020F0502020204030204" pitchFamily="34" charset="0"/>
                </a:rPr>
                <a:t>tiene una longitud </a:t>
              </a:r>
              <a:r>
                <a:rPr lang="es-ES" sz="1600" b="1" dirty="0" smtClean="0">
                  <a:ea typeface="Calibri" panose="020F0502020204030204" pitchFamily="34" charset="0"/>
                </a:rPr>
                <a:t>semejante, a la vestibular.</a:t>
              </a:r>
              <a:endParaRPr lang="es-MX" sz="1600" b="1" dirty="0"/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8613158" y="5910146"/>
            <a:ext cx="36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P</a:t>
            </a:r>
            <a:endParaRPr lang="es-MX" sz="1400" b="1" dirty="0">
              <a:solidFill>
                <a:schemeClr val="bg1"/>
              </a:solidFill>
            </a:endParaRPr>
          </a:p>
        </p:txBody>
      </p:sp>
      <p:pic>
        <p:nvPicPr>
          <p:cNvPr id="19" name="Picture 13" descr="IMAGEN  1 07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2286" y="1454528"/>
            <a:ext cx="3254199" cy="2224540"/>
          </a:xfrm>
          <a:prstGeom prst="rect">
            <a:avLst/>
          </a:prstGeom>
          <a:noFill/>
          <a:extLst/>
        </p:spPr>
      </p:pic>
      <p:grpSp>
        <p:nvGrpSpPr>
          <p:cNvPr id="10" name="Grupo 9"/>
          <p:cNvGrpSpPr/>
          <p:nvPr/>
        </p:nvGrpSpPr>
        <p:grpSpPr>
          <a:xfrm>
            <a:off x="102290" y="245328"/>
            <a:ext cx="2556339" cy="3098721"/>
            <a:chOff x="102290" y="245328"/>
            <a:chExt cx="2556339" cy="3098721"/>
          </a:xfrm>
        </p:grpSpPr>
        <p:grpSp>
          <p:nvGrpSpPr>
            <p:cNvPr id="6" name="Grupo 5"/>
            <p:cNvGrpSpPr/>
            <p:nvPr/>
          </p:nvGrpSpPr>
          <p:grpSpPr>
            <a:xfrm>
              <a:off x="127269" y="245328"/>
              <a:ext cx="2531360" cy="3098721"/>
              <a:chOff x="127269" y="245328"/>
              <a:chExt cx="2531360" cy="3098721"/>
            </a:xfrm>
          </p:grpSpPr>
          <p:sp>
            <p:nvSpPr>
              <p:cNvPr id="35" name="Rectángulo 34"/>
              <p:cNvSpPr/>
              <p:nvPr/>
            </p:nvSpPr>
            <p:spPr>
              <a:xfrm>
                <a:off x="127269" y="245328"/>
                <a:ext cx="1690379" cy="567108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14 </a:t>
                </a:r>
              </a:p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  1er Premolar  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ángulo 27"/>
              <p:cNvSpPr/>
              <p:nvPr/>
            </p:nvSpPr>
            <p:spPr>
              <a:xfrm>
                <a:off x="1839779" y="3058232"/>
                <a:ext cx="818850" cy="285817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400" b="1" dirty="0" smtClean="0">
                    <a:solidFill>
                      <a:schemeClr val="tx1"/>
                    </a:solidFill>
                  </a:rPr>
                  <a:t>Oclusal</a:t>
                </a:r>
                <a:endParaRPr lang="es-MX" sz="14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290" y="962799"/>
              <a:ext cx="1714500" cy="2381250"/>
            </a:xfrm>
            <a:prstGeom prst="rect">
              <a:avLst/>
            </a:prstGeom>
          </p:spPr>
        </p:pic>
      </p:grpSp>
      <p:cxnSp>
        <p:nvCxnSpPr>
          <p:cNvPr id="9" name="Conector recto de flecha 8"/>
          <p:cNvCxnSpPr/>
          <p:nvPr/>
        </p:nvCxnSpPr>
        <p:spPr>
          <a:xfrm>
            <a:off x="4263412" y="1861125"/>
            <a:ext cx="22303" cy="389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Rectángulo 24">
            <a:hlinkClick r:id="rId8" action="ppaction://hlinksldjump"/>
          </p:cNvPr>
          <p:cNvSpPr/>
          <p:nvPr/>
        </p:nvSpPr>
        <p:spPr>
          <a:xfrm>
            <a:off x="4244764" y="1023049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dirty="0" err="1" smtClean="0">
                <a:solidFill>
                  <a:schemeClr val="tx1"/>
                </a:solidFill>
              </a:rPr>
              <a:t>Mesial</a:t>
            </a:r>
            <a:r>
              <a:rPr lang="es-ES" sz="1300" b="1" dirty="0" smtClean="0">
                <a:solidFill>
                  <a:schemeClr val="tx1"/>
                </a:solidFill>
              </a:rPr>
              <a:t> </a:t>
            </a:r>
            <a:endParaRPr lang="es-MX" sz="1300" b="1" dirty="0">
              <a:solidFill>
                <a:schemeClr val="tx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604554" y="1621537"/>
            <a:ext cx="821434" cy="848189"/>
            <a:chOff x="604554" y="1621537"/>
            <a:chExt cx="821434" cy="848189"/>
          </a:xfrm>
        </p:grpSpPr>
        <p:sp>
          <p:nvSpPr>
            <p:cNvPr id="22" name="Forma libre 21"/>
            <p:cNvSpPr/>
            <p:nvPr/>
          </p:nvSpPr>
          <p:spPr>
            <a:xfrm>
              <a:off x="604554" y="1621537"/>
              <a:ext cx="651222" cy="491822"/>
            </a:xfrm>
            <a:custGeom>
              <a:avLst/>
              <a:gdLst>
                <a:gd name="connsiteX0" fmla="*/ 0 w 463361"/>
                <a:gd name="connsiteY0" fmla="*/ 0 h 207264"/>
                <a:gd name="connsiteX1" fmla="*/ 48768 w 463361"/>
                <a:gd name="connsiteY1" fmla="*/ 146304 h 207264"/>
                <a:gd name="connsiteX2" fmla="*/ 85344 w 463361"/>
                <a:gd name="connsiteY2" fmla="*/ 170688 h 207264"/>
                <a:gd name="connsiteX3" fmla="*/ 170688 w 463361"/>
                <a:gd name="connsiteY3" fmla="*/ 182880 h 207264"/>
                <a:gd name="connsiteX4" fmla="*/ 304800 w 463361"/>
                <a:gd name="connsiteY4" fmla="*/ 207264 h 207264"/>
                <a:gd name="connsiteX5" fmla="*/ 402336 w 463361"/>
                <a:gd name="connsiteY5" fmla="*/ 195072 h 207264"/>
                <a:gd name="connsiteX6" fmla="*/ 438912 w 463361"/>
                <a:gd name="connsiteY6" fmla="*/ 109728 h 207264"/>
                <a:gd name="connsiteX7" fmla="*/ 463296 w 463361"/>
                <a:gd name="connsiteY7" fmla="*/ 12192 h 20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3361" h="207264">
                  <a:moveTo>
                    <a:pt x="0" y="0"/>
                  </a:moveTo>
                  <a:cubicBezTo>
                    <a:pt x="8078" y="48465"/>
                    <a:pt x="10969" y="108505"/>
                    <a:pt x="48768" y="146304"/>
                  </a:cubicBezTo>
                  <a:cubicBezTo>
                    <a:pt x="59129" y="156665"/>
                    <a:pt x="71309" y="166478"/>
                    <a:pt x="85344" y="170688"/>
                  </a:cubicBezTo>
                  <a:cubicBezTo>
                    <a:pt x="112869" y="178945"/>
                    <a:pt x="142240" y="178816"/>
                    <a:pt x="170688" y="182880"/>
                  </a:cubicBezTo>
                  <a:cubicBezTo>
                    <a:pt x="222126" y="200026"/>
                    <a:pt x="235870" y="207264"/>
                    <a:pt x="304800" y="207264"/>
                  </a:cubicBezTo>
                  <a:cubicBezTo>
                    <a:pt x="337565" y="207264"/>
                    <a:pt x="369824" y="199136"/>
                    <a:pt x="402336" y="195072"/>
                  </a:cubicBezTo>
                  <a:cubicBezTo>
                    <a:pt x="441022" y="137043"/>
                    <a:pt x="417440" y="181300"/>
                    <a:pt x="438912" y="109728"/>
                  </a:cubicBezTo>
                  <a:cubicBezTo>
                    <a:pt x="465866" y="19880"/>
                    <a:pt x="463296" y="65120"/>
                    <a:pt x="463296" y="1219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Forma libre 22"/>
            <p:cNvSpPr/>
            <p:nvPr/>
          </p:nvSpPr>
          <p:spPr>
            <a:xfrm rot="10136668">
              <a:off x="626342" y="2100485"/>
              <a:ext cx="799646" cy="369241"/>
            </a:xfrm>
            <a:custGeom>
              <a:avLst/>
              <a:gdLst>
                <a:gd name="connsiteX0" fmla="*/ 0 w 463361"/>
                <a:gd name="connsiteY0" fmla="*/ 0 h 207264"/>
                <a:gd name="connsiteX1" fmla="*/ 48768 w 463361"/>
                <a:gd name="connsiteY1" fmla="*/ 146304 h 207264"/>
                <a:gd name="connsiteX2" fmla="*/ 85344 w 463361"/>
                <a:gd name="connsiteY2" fmla="*/ 170688 h 207264"/>
                <a:gd name="connsiteX3" fmla="*/ 170688 w 463361"/>
                <a:gd name="connsiteY3" fmla="*/ 182880 h 207264"/>
                <a:gd name="connsiteX4" fmla="*/ 304800 w 463361"/>
                <a:gd name="connsiteY4" fmla="*/ 207264 h 207264"/>
                <a:gd name="connsiteX5" fmla="*/ 402336 w 463361"/>
                <a:gd name="connsiteY5" fmla="*/ 195072 h 207264"/>
                <a:gd name="connsiteX6" fmla="*/ 438912 w 463361"/>
                <a:gd name="connsiteY6" fmla="*/ 109728 h 207264"/>
                <a:gd name="connsiteX7" fmla="*/ 463296 w 463361"/>
                <a:gd name="connsiteY7" fmla="*/ 12192 h 20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3361" h="207264">
                  <a:moveTo>
                    <a:pt x="0" y="0"/>
                  </a:moveTo>
                  <a:cubicBezTo>
                    <a:pt x="8078" y="48465"/>
                    <a:pt x="10969" y="108505"/>
                    <a:pt x="48768" y="146304"/>
                  </a:cubicBezTo>
                  <a:cubicBezTo>
                    <a:pt x="59129" y="156665"/>
                    <a:pt x="71309" y="166478"/>
                    <a:pt x="85344" y="170688"/>
                  </a:cubicBezTo>
                  <a:cubicBezTo>
                    <a:pt x="112869" y="178945"/>
                    <a:pt x="142240" y="178816"/>
                    <a:pt x="170688" y="182880"/>
                  </a:cubicBezTo>
                  <a:cubicBezTo>
                    <a:pt x="222126" y="200026"/>
                    <a:pt x="235870" y="207264"/>
                    <a:pt x="304800" y="207264"/>
                  </a:cubicBezTo>
                  <a:cubicBezTo>
                    <a:pt x="337565" y="207264"/>
                    <a:pt x="369824" y="199136"/>
                    <a:pt x="402336" y="195072"/>
                  </a:cubicBezTo>
                  <a:cubicBezTo>
                    <a:pt x="441022" y="137043"/>
                    <a:pt x="417440" y="181300"/>
                    <a:pt x="438912" y="109728"/>
                  </a:cubicBezTo>
                  <a:cubicBezTo>
                    <a:pt x="465866" y="19880"/>
                    <a:pt x="463296" y="65120"/>
                    <a:pt x="463296" y="12192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5977700" y="1023049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dirty="0" smtClean="0">
                <a:solidFill>
                  <a:schemeClr val="tx1"/>
                </a:solidFill>
              </a:rPr>
              <a:t>Distal </a:t>
            </a:r>
            <a:endParaRPr lang="es-MX" sz="1300" b="1" dirty="0">
              <a:solidFill>
                <a:schemeClr val="tx1"/>
              </a:solidFill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7453678" y="165255"/>
            <a:ext cx="1552655" cy="563969"/>
            <a:chOff x="7473572" y="140212"/>
            <a:chExt cx="1552655" cy="563969"/>
          </a:xfrm>
        </p:grpSpPr>
        <p:sp>
          <p:nvSpPr>
            <p:cNvPr id="32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44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7974"/>
            <a:ext cx="9144000" cy="6858000"/>
            <a:chOff x="0" y="7974"/>
            <a:chExt cx="9144000" cy="6858000"/>
          </a:xfrm>
        </p:grpSpPr>
        <p:pic>
          <p:nvPicPr>
            <p:cNvPr id="4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974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24" name="CuadroTexto 23"/>
            <p:cNvSpPr txBox="1"/>
            <p:nvPr/>
          </p:nvSpPr>
          <p:spPr>
            <a:xfrm>
              <a:off x="0" y="3436974"/>
              <a:ext cx="8263468" cy="3064280"/>
            </a:xfrm>
            <a:prstGeom prst="rect">
              <a:avLst/>
            </a:prstGeom>
            <a:solidFill>
              <a:srgbClr val="36497B"/>
            </a:solidFill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42295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5" name="Rectángulo 24">
            <a:hlinkClick r:id="rId4" action="ppaction://hlinksldjump"/>
          </p:cNvPr>
          <p:cNvSpPr/>
          <p:nvPr/>
        </p:nvSpPr>
        <p:spPr>
          <a:xfrm>
            <a:off x="5580953" y="1015425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4" action="ppaction://hlinksldjump"/>
              </a:rPr>
              <a:t>Palatino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082207" y="1003077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Distal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8" name="Rectángulo 27">
            <a:hlinkClick r:id="rId5" action="ppaction://hlinksldjump"/>
          </p:cNvPr>
          <p:cNvSpPr/>
          <p:nvPr/>
        </p:nvSpPr>
        <p:spPr>
          <a:xfrm>
            <a:off x="7704146" y="3061465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818407" y="1010697"/>
            <a:ext cx="1173019" cy="32376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4" action="ppaction://hlinksldjump"/>
              </a:rPr>
              <a:t>Vestibular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79842" y="245328"/>
            <a:ext cx="2583366" cy="6293521"/>
            <a:chOff x="79842" y="245328"/>
            <a:chExt cx="2583366" cy="6293521"/>
          </a:xfrm>
        </p:grpSpPr>
        <p:sp>
          <p:nvSpPr>
            <p:cNvPr id="35" name="Rectángulo 34"/>
            <p:cNvSpPr/>
            <p:nvPr/>
          </p:nvSpPr>
          <p:spPr>
            <a:xfrm>
              <a:off x="127270" y="245328"/>
              <a:ext cx="1669664" cy="567108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14  </a:t>
              </a:r>
            </a:p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1er Premolar 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2" name="Grupo 31"/>
            <p:cNvGrpSpPr/>
            <p:nvPr/>
          </p:nvGrpSpPr>
          <p:grpSpPr>
            <a:xfrm>
              <a:off x="79842" y="985393"/>
              <a:ext cx="2583366" cy="5553456"/>
              <a:chOff x="3832904" y="900091"/>
              <a:chExt cx="2583366" cy="5553456"/>
            </a:xfrm>
          </p:grpSpPr>
          <p:pic>
            <p:nvPicPr>
              <p:cNvPr id="33" name="Imagen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2904" y="900091"/>
                <a:ext cx="2578608" cy="5553456"/>
              </a:xfrm>
              <a:prstGeom prst="rect">
                <a:avLst/>
              </a:prstGeom>
            </p:spPr>
          </p:pic>
          <p:sp>
            <p:nvSpPr>
              <p:cNvPr id="34" name="Rectángulo 33"/>
              <p:cNvSpPr/>
              <p:nvPr/>
            </p:nvSpPr>
            <p:spPr>
              <a:xfrm>
                <a:off x="5549996" y="919123"/>
                <a:ext cx="866274" cy="338554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300" b="1" dirty="0" err="1" smtClean="0">
                    <a:solidFill>
                      <a:schemeClr val="tx1"/>
                    </a:solidFill>
                  </a:rPr>
                  <a:t>Mesial</a:t>
                </a:r>
                <a:r>
                  <a:rPr lang="es-ES" sz="1300" b="1" dirty="0" smtClean="0">
                    <a:solidFill>
                      <a:schemeClr val="tx1"/>
                    </a:solidFill>
                  </a:rPr>
                  <a:t> </a:t>
                </a:r>
                <a:endParaRPr lang="es-MX" sz="1300" b="1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7"/>
          <a:srcRect l="9333" t="19730" b="14697"/>
          <a:stretch/>
        </p:blipFill>
        <p:spPr>
          <a:xfrm flipH="1">
            <a:off x="2738292" y="1525426"/>
            <a:ext cx="3267772" cy="173216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658450" y="5629944"/>
            <a:ext cx="2568856" cy="830997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Cúspide más larga la vestibular y la palatina es de   </a:t>
            </a: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longitud semejante</a:t>
            </a:r>
            <a:endParaRPr lang="es-MX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3512634" y="1601837"/>
            <a:ext cx="100361" cy="349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5" descr="IMAGEN  1 08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42" y="3416044"/>
            <a:ext cx="2941390" cy="2681434"/>
          </a:xfrm>
          <a:prstGeom prst="rect">
            <a:avLst/>
          </a:prstGeom>
          <a:noFill/>
          <a:extLst/>
        </p:spPr>
      </p:pic>
      <p:grpSp>
        <p:nvGrpSpPr>
          <p:cNvPr id="12" name="Grupo 11"/>
          <p:cNvGrpSpPr/>
          <p:nvPr/>
        </p:nvGrpSpPr>
        <p:grpSpPr>
          <a:xfrm>
            <a:off x="6802244" y="4700210"/>
            <a:ext cx="1311327" cy="161722"/>
            <a:chOff x="6802244" y="4700210"/>
            <a:chExt cx="1311327" cy="161722"/>
          </a:xfrm>
        </p:grpSpPr>
        <p:cxnSp>
          <p:nvCxnSpPr>
            <p:cNvPr id="9" name="Conector recto de flecha 8"/>
            <p:cNvCxnSpPr/>
            <p:nvPr/>
          </p:nvCxnSpPr>
          <p:spPr>
            <a:xfrm flipH="1" flipV="1">
              <a:off x="6802244" y="4700210"/>
              <a:ext cx="279963" cy="70421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/>
            <p:cNvCxnSpPr/>
            <p:nvPr/>
          </p:nvCxnSpPr>
          <p:spPr>
            <a:xfrm flipV="1">
              <a:off x="7780879" y="4735420"/>
              <a:ext cx="332692" cy="12651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uadroTexto 13"/>
          <p:cNvSpPr txBox="1"/>
          <p:nvPr/>
        </p:nvSpPr>
        <p:spPr>
          <a:xfrm>
            <a:off x="2330605" y="6097478"/>
            <a:ext cx="25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</a:t>
            </a:r>
            <a:endParaRPr lang="es-MX" b="1" dirty="0">
              <a:solidFill>
                <a:schemeClr val="bg1"/>
              </a:solidFill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7487140" y="122743"/>
            <a:ext cx="1552655" cy="563969"/>
            <a:chOff x="7473572" y="140212"/>
            <a:chExt cx="1552655" cy="563969"/>
          </a:xfrm>
        </p:grpSpPr>
        <p:sp>
          <p:nvSpPr>
            <p:cNvPr id="37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7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500"/>
                            </p:stCondLst>
                            <p:childTnLst>
                              <p:par>
                                <p:cTn id="31" presetID="42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683" y="32255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0" y="3459671"/>
            <a:ext cx="9144000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5" name="Rectángulo 24">
            <a:hlinkClick r:id="rId4" action="ppaction://hlinksldjump"/>
          </p:cNvPr>
          <p:cNvSpPr/>
          <p:nvPr/>
        </p:nvSpPr>
        <p:spPr>
          <a:xfrm>
            <a:off x="2247562" y="1970263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Palatino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6" name="Rectángulo 25">
            <a:hlinkClick r:id="rId4" action="ppaction://hlinksldjump"/>
          </p:cNvPr>
          <p:cNvSpPr/>
          <p:nvPr/>
        </p:nvSpPr>
        <p:spPr>
          <a:xfrm>
            <a:off x="2654114" y="1393276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566701" y="1332680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Distal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894793" y="5108483"/>
            <a:ext cx="2728146" cy="1282050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1600" b="1" dirty="0" smtClean="0">
              <a:solidFill>
                <a:srgbClr val="36497B"/>
              </a:solidFill>
            </a:endParaRPr>
          </a:p>
          <a:p>
            <a:pPr algn="just"/>
            <a:endParaRPr lang="es-ES" sz="1600" b="1" dirty="0" smtClean="0">
              <a:solidFill>
                <a:srgbClr val="36497B"/>
              </a:solidFill>
            </a:endParaRPr>
          </a:p>
          <a:p>
            <a:pPr algn="just"/>
            <a:endParaRPr lang="es-ES" sz="1600" b="1" dirty="0" smtClean="0">
              <a:solidFill>
                <a:srgbClr val="36497B"/>
              </a:solidFill>
            </a:endParaRPr>
          </a:p>
          <a:p>
            <a:pPr algn="just"/>
            <a:r>
              <a:rPr lang="es-ES" sz="1600" b="1" dirty="0" smtClean="0">
                <a:solidFill>
                  <a:schemeClr val="bg1"/>
                </a:solidFill>
              </a:rPr>
              <a:t>Corona  más redondeada </a:t>
            </a:r>
            <a:r>
              <a:rPr lang="es-ES" sz="1600" b="1" dirty="0">
                <a:solidFill>
                  <a:schemeClr val="bg1"/>
                </a:solidFill>
              </a:rPr>
              <a:t>y </a:t>
            </a:r>
            <a:r>
              <a:rPr lang="es-ES" sz="1600" b="1" dirty="0" smtClean="0">
                <a:solidFill>
                  <a:schemeClr val="bg1"/>
                </a:solidFill>
              </a:rPr>
              <a:t> oval. </a:t>
            </a:r>
          </a:p>
          <a:p>
            <a:pPr algn="just"/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Anguloso surco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</a:rPr>
              <a:t>central </a:t>
            </a:r>
            <a:r>
              <a:rPr lang="es-ES" sz="1600" b="1" dirty="0">
                <a:solidFill>
                  <a:schemeClr val="bg1"/>
                </a:solidFill>
              </a:rPr>
              <a:t>es </a:t>
            </a:r>
            <a:r>
              <a:rPr lang="es-ES" sz="1600" b="1" dirty="0" smtClean="0">
                <a:solidFill>
                  <a:schemeClr val="bg1"/>
                </a:solidFill>
              </a:rPr>
              <a:t>más corto e irregular, </a:t>
            </a:r>
            <a:r>
              <a:rPr lang="es-ES" sz="1600" b="1" dirty="0" err="1" smtClean="0">
                <a:solidFill>
                  <a:schemeClr val="bg1"/>
                </a:solidFill>
              </a:rPr>
              <a:t>unirradicular</a:t>
            </a:r>
            <a:r>
              <a:rPr lang="es-ES" sz="16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ES" sz="1600" b="1" dirty="0" smtClean="0">
              <a:solidFill>
                <a:srgbClr val="36497B"/>
              </a:solidFill>
            </a:endParaRPr>
          </a:p>
          <a:p>
            <a:pPr algn="just"/>
            <a:endParaRPr lang="es-ES" sz="1600" b="1" dirty="0" smtClean="0">
              <a:solidFill>
                <a:srgbClr val="36497B"/>
              </a:solidFill>
            </a:endParaRPr>
          </a:p>
          <a:p>
            <a:pPr algn="just"/>
            <a:endParaRPr lang="es-MX" sz="1600" b="1" dirty="0">
              <a:solidFill>
                <a:srgbClr val="36497B"/>
              </a:solidFill>
            </a:endParaRPr>
          </a:p>
        </p:txBody>
      </p:sp>
      <p:sp>
        <p:nvSpPr>
          <p:cNvPr id="31" name="Rectángulo 30">
            <a:hlinkClick r:id="rId6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5520071" y="4066934"/>
            <a:ext cx="3540746" cy="1859939"/>
            <a:chOff x="5041559" y="4065373"/>
            <a:chExt cx="3540746" cy="1859939"/>
          </a:xfrm>
        </p:grpSpPr>
        <p:sp>
          <p:nvSpPr>
            <p:cNvPr id="12" name="Rectángulo 11"/>
            <p:cNvSpPr/>
            <p:nvPr/>
          </p:nvSpPr>
          <p:spPr>
            <a:xfrm>
              <a:off x="5041559" y="4065373"/>
              <a:ext cx="202321" cy="1859939"/>
            </a:xfrm>
            <a:prstGeom prst="rect">
              <a:avLst/>
            </a:prstGeom>
            <a:solidFill>
              <a:srgbClr val="3649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Distal</a:t>
              </a:r>
              <a:endParaRPr lang="es-MX" dirty="0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6965572" y="4346271"/>
              <a:ext cx="1616733" cy="1195199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just">
                <a:lnSpc>
                  <a:spcPts val="1300"/>
                </a:lnSpc>
                <a:spcAft>
                  <a:spcPts val="750"/>
                </a:spcAft>
              </a:pPr>
              <a:r>
                <a:rPr lang="es-ES" sz="1400" b="1" dirty="0">
                  <a:solidFill>
                    <a:srgbClr val="36497B"/>
                  </a:solidFill>
                  <a:ea typeface="Times New Roman" panose="02020603050405020304" pitchFamily="18" charset="0"/>
                </a:rPr>
                <a:t>Cúspide distal es mayor a la </a:t>
              </a:r>
              <a:r>
                <a:rPr lang="es-ES" sz="1400" b="1" dirty="0" err="1" smtClean="0">
                  <a:solidFill>
                    <a:srgbClr val="36497B"/>
                  </a:solidFill>
                  <a:ea typeface="Times New Roman" panose="02020603050405020304" pitchFamily="18" charset="0"/>
                </a:rPr>
                <a:t>mesial</a:t>
              </a:r>
              <a:r>
                <a:rPr lang="es-ES" sz="1400" b="1" dirty="0" smtClean="0">
                  <a:solidFill>
                    <a:srgbClr val="36497B"/>
                  </a:solidFill>
                  <a:ea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ts val="1300"/>
                </a:lnSpc>
                <a:spcAft>
                  <a:spcPts val="750"/>
                </a:spcAft>
              </a:pPr>
              <a:r>
                <a:rPr lang="es-ES" sz="1400" b="1" dirty="0" smtClean="0">
                  <a:solidFill>
                    <a:srgbClr val="36497B"/>
                  </a:solidFill>
                  <a:ea typeface="Times New Roman" panose="02020603050405020304" pitchFamily="18" charset="0"/>
                </a:rPr>
                <a:t>2 cúspides. Surco </a:t>
              </a:r>
              <a:r>
                <a:rPr lang="es-ES" sz="1400" b="1" dirty="0">
                  <a:solidFill>
                    <a:srgbClr val="36497B"/>
                  </a:solidFill>
                  <a:ea typeface="Times New Roman" panose="02020603050405020304" pitchFamily="18" charset="0"/>
                </a:rPr>
                <a:t>primario tiene forma de </a:t>
              </a:r>
              <a:r>
                <a:rPr lang="es-ES" sz="1400" b="1" i="1" dirty="0">
                  <a:solidFill>
                    <a:srgbClr val="36497B"/>
                  </a:solidFill>
                  <a:ea typeface="Times New Roman" panose="02020603050405020304" pitchFamily="18" charset="0"/>
                </a:rPr>
                <a:t>c</a:t>
              </a:r>
              <a:r>
                <a:rPr lang="es-ES" sz="1400" b="1" dirty="0">
                  <a:solidFill>
                    <a:srgbClr val="36497B"/>
                  </a:solidFill>
                  <a:ea typeface="Times New Roman" panose="02020603050405020304" pitchFamily="18" charset="0"/>
                </a:rPr>
                <a:t> </a:t>
              </a:r>
              <a:r>
                <a:rPr lang="es-ES" sz="1400" b="1" dirty="0" err="1" smtClean="0">
                  <a:solidFill>
                    <a:srgbClr val="36497B"/>
                  </a:solidFill>
                  <a:ea typeface="Times New Roman" panose="02020603050405020304" pitchFamily="18" charset="0"/>
                </a:rPr>
                <a:t>ó</a:t>
              </a:r>
              <a:r>
                <a:rPr lang="es-ES" sz="1400" b="1" dirty="0" smtClean="0">
                  <a:solidFill>
                    <a:srgbClr val="36497B"/>
                  </a:solidFill>
                  <a:ea typeface="Times New Roman" panose="02020603050405020304" pitchFamily="18" charset="0"/>
                </a:rPr>
                <a:t> </a:t>
              </a:r>
              <a:r>
                <a:rPr lang="es-ES" sz="1400" b="1" i="1" dirty="0">
                  <a:solidFill>
                    <a:srgbClr val="36497B"/>
                  </a:solidFill>
                  <a:ea typeface="Times New Roman" panose="02020603050405020304" pitchFamily="18" charset="0"/>
                </a:rPr>
                <a:t>u </a:t>
              </a:r>
              <a:r>
                <a:rPr lang="es-ES" sz="1400" b="1" dirty="0">
                  <a:solidFill>
                    <a:srgbClr val="36497B"/>
                  </a:solidFill>
                  <a:ea typeface="Times New Roman" panose="02020603050405020304" pitchFamily="18" charset="0"/>
                </a:rPr>
                <a:t>es </a:t>
              </a:r>
              <a:r>
                <a:rPr lang="es-ES" sz="1400" b="1" dirty="0" smtClean="0">
                  <a:solidFill>
                    <a:srgbClr val="36497B"/>
                  </a:solidFill>
                  <a:ea typeface="Times New Roman" panose="02020603050405020304" pitchFamily="18" charset="0"/>
                </a:rPr>
                <a:t>más </a:t>
              </a:r>
              <a:r>
                <a:rPr lang="es-ES" sz="1400" b="1" dirty="0">
                  <a:solidFill>
                    <a:srgbClr val="36497B"/>
                  </a:solidFill>
                  <a:ea typeface="Times New Roman" panose="02020603050405020304" pitchFamily="18" charset="0"/>
                </a:rPr>
                <a:t>redondito </a:t>
              </a:r>
              <a:endParaRPr lang="es-MX" sz="1400" b="1" dirty="0">
                <a:solidFill>
                  <a:srgbClr val="36497B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7" name="Picture 10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0" t="40518" r="30928" b="10645"/>
          <a:stretch/>
        </p:blipFill>
        <p:spPr bwMode="auto">
          <a:xfrm>
            <a:off x="5977486" y="984126"/>
            <a:ext cx="2842505" cy="2110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5686540" y="2128437"/>
            <a:ext cx="3228548" cy="180380"/>
            <a:chOff x="6206181" y="2239245"/>
            <a:chExt cx="2842505" cy="169277"/>
          </a:xfrm>
        </p:grpSpPr>
        <p:cxnSp>
          <p:nvCxnSpPr>
            <p:cNvPr id="6" name="Conector recto de flecha 5"/>
            <p:cNvCxnSpPr/>
            <p:nvPr/>
          </p:nvCxnSpPr>
          <p:spPr>
            <a:xfrm flipH="1">
              <a:off x="8624940" y="2239245"/>
              <a:ext cx="423746" cy="8671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/>
            <p:nvPr/>
          </p:nvCxnSpPr>
          <p:spPr>
            <a:xfrm>
              <a:off x="6206181" y="2408522"/>
              <a:ext cx="52915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o 6"/>
          <p:cNvGrpSpPr/>
          <p:nvPr/>
        </p:nvGrpSpPr>
        <p:grpSpPr>
          <a:xfrm>
            <a:off x="5797346" y="3602815"/>
            <a:ext cx="1637010" cy="2473657"/>
            <a:chOff x="5286999" y="3631048"/>
            <a:chExt cx="1637010" cy="2473657"/>
          </a:xfrm>
        </p:grpSpPr>
        <p:sp>
          <p:nvSpPr>
            <p:cNvPr id="36" name="Rectángulo 35"/>
            <p:cNvSpPr/>
            <p:nvPr/>
          </p:nvSpPr>
          <p:spPr>
            <a:xfrm>
              <a:off x="5686539" y="3631048"/>
              <a:ext cx="818850" cy="285817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Oclusal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6999" y="3916865"/>
              <a:ext cx="1637010" cy="2187840"/>
            </a:xfrm>
            <a:prstGeom prst="rect">
              <a:avLst/>
            </a:prstGeom>
          </p:spPr>
        </p:pic>
      </p:grpSp>
      <p:sp>
        <p:nvSpPr>
          <p:cNvPr id="2" name="Forma libre 1"/>
          <p:cNvSpPr/>
          <p:nvPr/>
        </p:nvSpPr>
        <p:spPr>
          <a:xfrm>
            <a:off x="6282000" y="5105288"/>
            <a:ext cx="795965" cy="133452"/>
          </a:xfrm>
          <a:custGeom>
            <a:avLst/>
            <a:gdLst>
              <a:gd name="connsiteX0" fmla="*/ 0 w 858644"/>
              <a:gd name="connsiteY0" fmla="*/ 167268 h 167268"/>
              <a:gd name="connsiteX1" fmla="*/ 78059 w 858644"/>
              <a:gd name="connsiteY1" fmla="*/ 111512 h 167268"/>
              <a:gd name="connsiteX2" fmla="*/ 111513 w 858644"/>
              <a:gd name="connsiteY2" fmla="*/ 89210 h 167268"/>
              <a:gd name="connsiteX3" fmla="*/ 144966 w 858644"/>
              <a:gd name="connsiteY3" fmla="*/ 55756 h 167268"/>
              <a:gd name="connsiteX4" fmla="*/ 211874 w 858644"/>
              <a:gd name="connsiteY4" fmla="*/ 33454 h 167268"/>
              <a:gd name="connsiteX5" fmla="*/ 267630 w 858644"/>
              <a:gd name="connsiteY5" fmla="*/ 22302 h 167268"/>
              <a:gd name="connsiteX6" fmla="*/ 434898 w 858644"/>
              <a:gd name="connsiteY6" fmla="*/ 0 h 167268"/>
              <a:gd name="connsiteX7" fmla="*/ 702527 w 858644"/>
              <a:gd name="connsiteY7" fmla="*/ 11151 h 167268"/>
              <a:gd name="connsiteX8" fmla="*/ 769435 w 858644"/>
              <a:gd name="connsiteY8" fmla="*/ 33454 h 167268"/>
              <a:gd name="connsiteX9" fmla="*/ 802888 w 858644"/>
              <a:gd name="connsiteY9" fmla="*/ 55756 h 167268"/>
              <a:gd name="connsiteX10" fmla="*/ 814039 w 858644"/>
              <a:gd name="connsiteY10" fmla="*/ 89210 h 167268"/>
              <a:gd name="connsiteX11" fmla="*/ 858644 w 858644"/>
              <a:gd name="connsiteY11" fmla="*/ 133815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8644" h="167268">
                <a:moveTo>
                  <a:pt x="0" y="167268"/>
                </a:moveTo>
                <a:cubicBezTo>
                  <a:pt x="142347" y="81861"/>
                  <a:pt x="2799" y="171719"/>
                  <a:pt x="78059" y="111512"/>
                </a:cubicBezTo>
                <a:cubicBezTo>
                  <a:pt x="88524" y="103140"/>
                  <a:pt x="101217" y="97790"/>
                  <a:pt x="111513" y="89210"/>
                </a:cubicBezTo>
                <a:cubicBezTo>
                  <a:pt x="123628" y="79114"/>
                  <a:pt x="131180" y="63415"/>
                  <a:pt x="144966" y="55756"/>
                </a:cubicBezTo>
                <a:cubicBezTo>
                  <a:pt x="165517" y="44339"/>
                  <a:pt x="188822" y="38065"/>
                  <a:pt x="211874" y="33454"/>
                </a:cubicBezTo>
                <a:cubicBezTo>
                  <a:pt x="230459" y="29737"/>
                  <a:pt x="248843" y="24807"/>
                  <a:pt x="267630" y="22302"/>
                </a:cubicBezTo>
                <a:cubicBezTo>
                  <a:pt x="463205" y="-3775"/>
                  <a:pt x="309429" y="25093"/>
                  <a:pt x="434898" y="0"/>
                </a:cubicBezTo>
                <a:cubicBezTo>
                  <a:pt x="524108" y="3717"/>
                  <a:pt x="613683" y="2267"/>
                  <a:pt x="702527" y="11151"/>
                </a:cubicBezTo>
                <a:cubicBezTo>
                  <a:pt x="725919" y="13490"/>
                  <a:pt x="749874" y="20413"/>
                  <a:pt x="769435" y="33454"/>
                </a:cubicBezTo>
                <a:lnTo>
                  <a:pt x="802888" y="55756"/>
                </a:lnTo>
                <a:cubicBezTo>
                  <a:pt x="806605" y="66907"/>
                  <a:pt x="806696" y="80031"/>
                  <a:pt x="814039" y="89210"/>
                </a:cubicBezTo>
                <a:cubicBezTo>
                  <a:pt x="885804" y="178916"/>
                  <a:pt x="822029" y="60581"/>
                  <a:pt x="858644" y="133815"/>
                </a:cubicBezTo>
              </a:path>
            </a:pathLst>
          </a:custGeom>
          <a:ln w="38100">
            <a:solidFill>
              <a:srgbClr val="547DC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2" name="Grupo 31"/>
          <p:cNvGrpSpPr/>
          <p:nvPr/>
        </p:nvGrpSpPr>
        <p:grpSpPr>
          <a:xfrm>
            <a:off x="7487140" y="165761"/>
            <a:ext cx="1552655" cy="563969"/>
            <a:chOff x="7473572" y="140212"/>
            <a:chExt cx="1552655" cy="563969"/>
          </a:xfrm>
        </p:grpSpPr>
        <p:sp>
          <p:nvSpPr>
            <p:cNvPr id="33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grpSp>
        <p:nvGrpSpPr>
          <p:cNvPr id="18" name="Grupo 17"/>
          <p:cNvGrpSpPr/>
          <p:nvPr/>
        </p:nvGrpSpPr>
        <p:grpSpPr>
          <a:xfrm>
            <a:off x="214667" y="196269"/>
            <a:ext cx="2481227" cy="5908436"/>
            <a:chOff x="105952" y="196269"/>
            <a:chExt cx="2481227" cy="5908436"/>
          </a:xfrm>
        </p:grpSpPr>
        <p:grpSp>
          <p:nvGrpSpPr>
            <p:cNvPr id="10" name="Grupo 9"/>
            <p:cNvGrpSpPr/>
            <p:nvPr/>
          </p:nvGrpSpPr>
          <p:grpSpPr>
            <a:xfrm>
              <a:off x="467810" y="196269"/>
              <a:ext cx="2119369" cy="3720596"/>
              <a:chOff x="467810" y="196269"/>
              <a:chExt cx="2119369" cy="3761291"/>
            </a:xfrm>
          </p:grpSpPr>
          <p:sp>
            <p:nvSpPr>
              <p:cNvPr id="35" name="Rectángulo 34"/>
              <p:cNvSpPr/>
              <p:nvPr/>
            </p:nvSpPr>
            <p:spPr>
              <a:xfrm>
                <a:off x="467810" y="196269"/>
                <a:ext cx="1143747" cy="595915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15     2</a:t>
                </a:r>
                <a:r>
                  <a:rPr lang="es-ES" sz="1200" b="1" dirty="0" smtClean="0">
                    <a:solidFill>
                      <a:schemeClr val="tx1"/>
                    </a:solidFill>
                  </a:rPr>
                  <a:t>do</a:t>
                </a:r>
                <a:r>
                  <a:rPr lang="es-ES" sz="1600" b="1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Premolar  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ángulo 29"/>
              <p:cNvSpPr/>
              <p:nvPr/>
            </p:nvSpPr>
            <p:spPr>
              <a:xfrm>
                <a:off x="1414160" y="3633799"/>
                <a:ext cx="1173019" cy="32376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bg1"/>
                    </a:solidFill>
                  </a:rPr>
                  <a:t>Vestibular </a:t>
                </a:r>
                <a:endParaRPr lang="es-MX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952" y="1332680"/>
              <a:ext cx="1647825" cy="4772025"/>
            </a:xfrm>
            <a:prstGeom prst="rect">
              <a:avLst/>
            </a:prstGeom>
          </p:spPr>
        </p:pic>
      </p:grpSp>
      <p:sp>
        <p:nvSpPr>
          <p:cNvPr id="19" name="Rectángulo 18"/>
          <p:cNvSpPr/>
          <p:nvPr/>
        </p:nvSpPr>
        <p:spPr>
          <a:xfrm>
            <a:off x="816404" y="4632305"/>
            <a:ext cx="444349" cy="1084082"/>
          </a:xfrm>
          <a:prstGeom prst="rect">
            <a:avLst/>
          </a:prstGeom>
          <a:solidFill>
            <a:srgbClr val="364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8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0"/>
                            </p:stCondLst>
                            <p:childTnLst>
                              <p:par>
                                <p:cTn id="2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500"/>
                            </p:stCondLst>
                            <p:childTnLst>
                              <p:par>
                                <p:cTn id="35" presetID="19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2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0" y="3436974"/>
            <a:ext cx="8263468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430085" y="278521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7" name="Rectángulo 26">
            <a:hlinkClick r:id="rId4" action="ppaction://hlinksldjump"/>
          </p:cNvPr>
          <p:cNvSpPr/>
          <p:nvPr/>
        </p:nvSpPr>
        <p:spPr>
          <a:xfrm>
            <a:off x="5443090" y="1022045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8" name="Rectángulo 27">
            <a:hlinkClick r:id="rId5" action="ppaction://hlinksldjump"/>
          </p:cNvPr>
          <p:cNvSpPr/>
          <p:nvPr/>
        </p:nvSpPr>
        <p:spPr>
          <a:xfrm>
            <a:off x="4014970" y="2385087"/>
            <a:ext cx="835810" cy="268903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0" name="Rectángulo 29">
            <a:hlinkClick r:id="rId5" action="ppaction://hlinksldjump"/>
          </p:cNvPr>
          <p:cNvSpPr/>
          <p:nvPr/>
        </p:nvSpPr>
        <p:spPr>
          <a:xfrm>
            <a:off x="3527829" y="1121977"/>
            <a:ext cx="1173019" cy="32376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6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83741" y="144966"/>
            <a:ext cx="2569862" cy="6356288"/>
            <a:chOff x="83741" y="144966"/>
            <a:chExt cx="2569862" cy="6356288"/>
          </a:xfrm>
        </p:grpSpPr>
        <p:sp>
          <p:nvSpPr>
            <p:cNvPr id="35" name="Rectángulo 34"/>
            <p:cNvSpPr/>
            <p:nvPr/>
          </p:nvSpPr>
          <p:spPr>
            <a:xfrm>
              <a:off x="127270" y="144966"/>
              <a:ext cx="1408922" cy="667469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15 </a:t>
              </a:r>
            </a:p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 2</a:t>
              </a:r>
              <a:r>
                <a:rPr lang="es-ES" sz="1200" b="1" dirty="0" smtClean="0">
                  <a:solidFill>
                    <a:schemeClr val="tx1"/>
                  </a:solidFill>
                </a:rPr>
                <a:t>do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  premolar 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6" t="6045" r="10574" b="3378"/>
            <a:stretch/>
          </p:blipFill>
          <p:spPr>
            <a:xfrm>
              <a:off x="83741" y="884417"/>
              <a:ext cx="2569862" cy="5616837"/>
            </a:xfrm>
            <a:prstGeom prst="rect">
              <a:avLst/>
            </a:prstGeom>
          </p:spPr>
        </p:pic>
        <p:sp>
          <p:nvSpPr>
            <p:cNvPr id="26" name="Rectángulo 25"/>
            <p:cNvSpPr/>
            <p:nvPr/>
          </p:nvSpPr>
          <p:spPr>
            <a:xfrm>
              <a:off x="1288947" y="6069510"/>
              <a:ext cx="866274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err="1" smtClean="0">
                  <a:solidFill>
                    <a:schemeClr val="tx1"/>
                  </a:solidFill>
                </a:rPr>
                <a:t>Mesial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7181896" y="360161"/>
            <a:ext cx="1879739" cy="6141093"/>
            <a:chOff x="7181896" y="360161"/>
            <a:chExt cx="1879739" cy="614109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7" t="5866" r="16145" b="2578"/>
            <a:stretch/>
          </p:blipFill>
          <p:spPr>
            <a:xfrm>
              <a:off x="7181896" y="704455"/>
              <a:ext cx="1879739" cy="5796799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8003336" y="360161"/>
              <a:ext cx="961825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Palatino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248431" y="4969114"/>
            <a:ext cx="4367235" cy="1430315"/>
            <a:chOff x="928056" y="4969114"/>
            <a:chExt cx="4367235" cy="1430315"/>
          </a:xfrm>
        </p:grpSpPr>
        <p:sp>
          <p:nvSpPr>
            <p:cNvPr id="29" name="Rectángulo 28"/>
            <p:cNvSpPr/>
            <p:nvPr/>
          </p:nvSpPr>
          <p:spPr>
            <a:xfrm>
              <a:off x="3444439" y="4969114"/>
              <a:ext cx="1850852" cy="1269673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S" sz="1400" b="1" dirty="0" smtClean="0">
                  <a:solidFill>
                    <a:srgbClr val="36497B"/>
                  </a:solidFill>
                </a:rPr>
                <a:t>Cúspide Vestibular más alta que la palatina,  </a:t>
              </a:r>
              <a:r>
                <a:rPr lang="es-ES" sz="1400" b="1" dirty="0">
                  <a:solidFill>
                    <a:srgbClr val="36497B"/>
                  </a:solidFill>
                </a:rPr>
                <a:t>longitud </a:t>
              </a:r>
              <a:r>
                <a:rPr lang="es-ES" sz="1400" b="1" dirty="0" smtClean="0">
                  <a:solidFill>
                    <a:srgbClr val="36497B"/>
                  </a:solidFill>
                </a:rPr>
                <a:t>semejante e </a:t>
              </a:r>
              <a:r>
                <a:rPr lang="es-ES" sz="1400" b="1" dirty="0">
                  <a:solidFill>
                    <a:srgbClr val="36497B"/>
                  </a:solidFill>
                </a:rPr>
                <a:t>irregular, </a:t>
              </a:r>
              <a:r>
                <a:rPr lang="es-ES" sz="1400" b="1" dirty="0" smtClean="0">
                  <a:solidFill>
                    <a:srgbClr val="36497B"/>
                  </a:solidFill>
                </a:rPr>
                <a:t>es </a:t>
              </a:r>
              <a:r>
                <a:rPr lang="es-ES" sz="1400" b="1" dirty="0" err="1" smtClean="0">
                  <a:solidFill>
                    <a:srgbClr val="36497B"/>
                  </a:solidFill>
                </a:rPr>
                <a:t>uni</a:t>
              </a:r>
              <a:r>
                <a:rPr lang="es-ES" sz="1400" b="1" dirty="0" smtClean="0">
                  <a:solidFill>
                    <a:srgbClr val="36497B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36497B"/>
                  </a:solidFill>
                </a:rPr>
                <a:t>rradicular</a:t>
              </a:r>
              <a:r>
                <a:rPr lang="es-ES" sz="1400" b="1" dirty="0">
                  <a:solidFill>
                    <a:srgbClr val="36497B"/>
                  </a:solidFill>
                </a:rPr>
                <a:t>.  </a:t>
              </a:r>
              <a:endParaRPr lang="es-MX" sz="1400" b="1" dirty="0">
                <a:solidFill>
                  <a:srgbClr val="36497B"/>
                </a:solidFill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928056" y="6030097"/>
              <a:ext cx="295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V</a:t>
              </a:r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3007955" y="5869456"/>
              <a:ext cx="26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P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ángulo 31"/>
          <p:cNvSpPr/>
          <p:nvPr/>
        </p:nvSpPr>
        <p:spPr>
          <a:xfrm>
            <a:off x="6037452" y="3438770"/>
            <a:ext cx="1240040" cy="1181998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Palatino </a:t>
            </a:r>
          </a:p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cúspide  más pequeña,</a:t>
            </a:r>
          </a:p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redondeada. </a:t>
            </a:r>
            <a:endParaRPr lang="es-MX" sz="1400" b="1" dirty="0">
              <a:solidFill>
                <a:srgbClr val="3649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9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974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0" y="3436974"/>
            <a:ext cx="9144000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5" name="Rectángulo 24">
            <a:hlinkClick r:id="rId4" action="ppaction://hlinksldjump"/>
          </p:cNvPr>
          <p:cNvSpPr/>
          <p:nvPr/>
        </p:nvSpPr>
        <p:spPr>
          <a:xfrm>
            <a:off x="3341010" y="1377630"/>
            <a:ext cx="932633" cy="338959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Palatino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6" name="Rectángulo 25">
            <a:hlinkClick r:id="rId4" action="ppaction://hlinksldjump"/>
          </p:cNvPr>
          <p:cNvSpPr/>
          <p:nvPr/>
        </p:nvSpPr>
        <p:spPr>
          <a:xfrm>
            <a:off x="3456754" y="1983723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8" name="Rectángulo 27">
            <a:hlinkClick r:id="rId5" action="ppaction://hlinksldjump"/>
          </p:cNvPr>
          <p:cNvSpPr/>
          <p:nvPr/>
        </p:nvSpPr>
        <p:spPr>
          <a:xfrm>
            <a:off x="2095802" y="2038160"/>
            <a:ext cx="889068" cy="330753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707165" y="5327815"/>
            <a:ext cx="4878694" cy="754900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rgbClr val="36497B"/>
                </a:solidFill>
              </a:rPr>
              <a:t>La </a:t>
            </a:r>
            <a:r>
              <a:rPr lang="es-ES" sz="1600" b="1" dirty="0">
                <a:solidFill>
                  <a:srgbClr val="36497B"/>
                </a:solidFill>
              </a:rPr>
              <a:t>cúspide palatina </a:t>
            </a:r>
            <a:r>
              <a:rPr lang="es-ES" sz="1600" b="1" dirty="0" smtClean="0">
                <a:solidFill>
                  <a:srgbClr val="36497B"/>
                </a:solidFill>
              </a:rPr>
              <a:t> </a:t>
            </a:r>
            <a:r>
              <a:rPr lang="es-ES" sz="1600" b="1" dirty="0">
                <a:solidFill>
                  <a:srgbClr val="36497B"/>
                </a:solidFill>
              </a:rPr>
              <a:t>casi la misma </a:t>
            </a:r>
            <a:r>
              <a:rPr lang="es-ES" sz="1600" b="1" dirty="0" smtClean="0">
                <a:solidFill>
                  <a:srgbClr val="36497B"/>
                </a:solidFill>
              </a:rPr>
              <a:t>altura </a:t>
            </a:r>
            <a:r>
              <a:rPr lang="es-ES" sz="1600" b="1" dirty="0">
                <a:solidFill>
                  <a:srgbClr val="36497B"/>
                </a:solidFill>
              </a:rPr>
              <a:t>que </a:t>
            </a:r>
            <a:r>
              <a:rPr lang="es-ES" sz="1600" b="1" dirty="0" smtClean="0">
                <a:solidFill>
                  <a:srgbClr val="36497B"/>
                </a:solidFill>
              </a:rPr>
              <a:t>vestibular. </a:t>
            </a:r>
          </a:p>
          <a:p>
            <a:pPr algn="just"/>
            <a:r>
              <a:rPr lang="es-ES" sz="1600" b="1" dirty="0" smtClean="0">
                <a:solidFill>
                  <a:srgbClr val="36497B"/>
                </a:solidFill>
              </a:rPr>
              <a:t>Crestas marginal </a:t>
            </a:r>
            <a:r>
              <a:rPr lang="es-ES" sz="1600" b="1" dirty="0" err="1" smtClean="0">
                <a:solidFill>
                  <a:srgbClr val="36497B"/>
                </a:solidFill>
              </a:rPr>
              <a:t>mesial</a:t>
            </a:r>
            <a:r>
              <a:rPr lang="es-ES" sz="1600" b="1" dirty="0" smtClean="0">
                <a:solidFill>
                  <a:srgbClr val="36497B"/>
                </a:solidFill>
              </a:rPr>
              <a:t> </a:t>
            </a:r>
            <a:r>
              <a:rPr lang="es-ES" sz="1600" b="1" dirty="0">
                <a:solidFill>
                  <a:srgbClr val="36497B"/>
                </a:solidFill>
              </a:rPr>
              <a:t>y </a:t>
            </a:r>
            <a:r>
              <a:rPr lang="es-ES" sz="1600" b="1" dirty="0" smtClean="0">
                <a:solidFill>
                  <a:srgbClr val="36497B"/>
                </a:solidFill>
              </a:rPr>
              <a:t>distal  triangular. </a:t>
            </a:r>
            <a:endParaRPr lang="es-MX" sz="1600" b="1" dirty="0">
              <a:solidFill>
                <a:srgbClr val="36497B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953826" y="1445309"/>
            <a:ext cx="1173019" cy="32376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Vestibular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6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9733" y="223478"/>
            <a:ext cx="3094034" cy="6277776"/>
            <a:chOff x="29733" y="223478"/>
            <a:chExt cx="3094034" cy="6277776"/>
          </a:xfrm>
        </p:grpSpPr>
        <p:sp>
          <p:nvSpPr>
            <p:cNvPr id="35" name="Rectángulo 34"/>
            <p:cNvSpPr/>
            <p:nvPr/>
          </p:nvSpPr>
          <p:spPr>
            <a:xfrm>
              <a:off x="438116" y="223478"/>
              <a:ext cx="1399873" cy="611713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15  </a:t>
              </a:r>
            </a:p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2</a:t>
              </a:r>
              <a:r>
                <a:rPr lang="es-ES" sz="1200" b="1" dirty="0" smtClean="0">
                  <a:solidFill>
                    <a:schemeClr val="tx1"/>
                  </a:solidFill>
                </a:rPr>
                <a:t>do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  Premolar 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33" t="14150" r="37200" b="15650"/>
            <a:stretch/>
          </p:blipFill>
          <p:spPr>
            <a:xfrm>
              <a:off x="29733" y="932558"/>
              <a:ext cx="2744685" cy="5568696"/>
            </a:xfrm>
            <a:prstGeom prst="rect">
              <a:avLst/>
            </a:prstGeom>
          </p:spPr>
        </p:pic>
        <p:sp>
          <p:nvSpPr>
            <p:cNvPr id="27" name="Rectángulo 26"/>
            <p:cNvSpPr/>
            <p:nvPr/>
          </p:nvSpPr>
          <p:spPr>
            <a:xfrm>
              <a:off x="2442906" y="3921200"/>
              <a:ext cx="680861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Distal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43613" y="5852160"/>
            <a:ext cx="2494154" cy="640671"/>
            <a:chOff x="143613" y="5852160"/>
            <a:chExt cx="2494154" cy="640671"/>
          </a:xfrm>
        </p:grpSpPr>
        <p:sp>
          <p:nvSpPr>
            <p:cNvPr id="2" name="CuadroTexto 1"/>
            <p:cNvSpPr txBox="1"/>
            <p:nvPr/>
          </p:nvSpPr>
          <p:spPr>
            <a:xfrm>
              <a:off x="2442906" y="6123499"/>
              <a:ext cx="194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V</a:t>
              </a:r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143613" y="5852160"/>
              <a:ext cx="294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P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39645" y="1934076"/>
            <a:ext cx="4060367" cy="2589947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>
            <a:off x="6277803" y="2116951"/>
            <a:ext cx="0" cy="540062"/>
          </a:xfrm>
          <a:prstGeom prst="straightConnector1">
            <a:avLst/>
          </a:prstGeom>
          <a:ln w="38100">
            <a:solidFill>
              <a:srgbClr val="3649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o 20"/>
          <p:cNvGrpSpPr/>
          <p:nvPr/>
        </p:nvGrpSpPr>
        <p:grpSpPr>
          <a:xfrm>
            <a:off x="7447357" y="102588"/>
            <a:ext cx="1552655" cy="563969"/>
            <a:chOff x="7473572" y="140212"/>
            <a:chExt cx="1552655" cy="563969"/>
          </a:xfrm>
        </p:grpSpPr>
        <p:sp>
          <p:nvSpPr>
            <p:cNvPr id="22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35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974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2863714" y="3476897"/>
            <a:ext cx="6280286" cy="3046988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pPr algn="just"/>
            <a:endParaRPr lang="es-MX" sz="1600" b="1" dirty="0" smtClean="0">
              <a:solidFill>
                <a:schemeClr val="bg1"/>
              </a:solidFill>
            </a:endParaRPr>
          </a:p>
          <a:p>
            <a:pPr algn="just"/>
            <a:r>
              <a:rPr lang="es-MX" sz="1600" b="1" dirty="0" smtClean="0">
                <a:solidFill>
                  <a:schemeClr val="bg1"/>
                </a:solidFill>
              </a:rPr>
              <a:t>Forma </a:t>
            </a:r>
            <a:r>
              <a:rPr lang="es-MX" sz="1600" b="1" dirty="0">
                <a:solidFill>
                  <a:schemeClr val="bg1"/>
                </a:solidFill>
              </a:rPr>
              <a:t>trapezoidal con la </a:t>
            </a:r>
            <a:r>
              <a:rPr lang="es-MX" sz="1600" b="1" dirty="0" smtClean="0">
                <a:solidFill>
                  <a:schemeClr val="bg1"/>
                </a:solidFill>
              </a:rPr>
              <a:t>base mayor </a:t>
            </a:r>
            <a:r>
              <a:rPr lang="es-MX" sz="1600" b="1" dirty="0">
                <a:solidFill>
                  <a:schemeClr val="bg1"/>
                </a:solidFill>
              </a:rPr>
              <a:t>en oclusal y base menor </a:t>
            </a:r>
            <a:r>
              <a:rPr lang="es-MX" sz="1600" b="1" dirty="0" smtClean="0">
                <a:solidFill>
                  <a:schemeClr val="bg1"/>
                </a:solidFill>
              </a:rPr>
              <a:t>cervical. </a:t>
            </a:r>
          </a:p>
          <a:p>
            <a:pPr algn="just"/>
            <a:endParaRPr lang="es-MX" sz="1600" b="1" dirty="0" smtClean="0">
              <a:solidFill>
                <a:schemeClr val="bg1"/>
              </a:solidFill>
            </a:endParaRPr>
          </a:p>
          <a:p>
            <a:pPr algn="just"/>
            <a:r>
              <a:rPr lang="es-MX" sz="1600" b="1" dirty="0" smtClean="0">
                <a:solidFill>
                  <a:schemeClr val="bg1"/>
                </a:solidFill>
              </a:rPr>
              <a:t>Surco </a:t>
            </a:r>
            <a:r>
              <a:rPr lang="es-MX" sz="1600" b="1" dirty="0">
                <a:solidFill>
                  <a:schemeClr val="bg1"/>
                </a:solidFill>
              </a:rPr>
              <a:t>que </a:t>
            </a:r>
            <a:r>
              <a:rPr lang="es-MX" sz="1600" b="1" dirty="0" smtClean="0">
                <a:solidFill>
                  <a:schemeClr val="bg1"/>
                </a:solidFill>
              </a:rPr>
              <a:t>separa las </a:t>
            </a:r>
            <a:r>
              <a:rPr lang="es-MX" sz="1600" b="1" dirty="0">
                <a:solidFill>
                  <a:schemeClr val="bg1"/>
                </a:solidFill>
              </a:rPr>
              <a:t>dos cúspides vestibulares y </a:t>
            </a:r>
            <a:r>
              <a:rPr lang="es-MX" sz="1600" b="1" dirty="0" smtClean="0">
                <a:solidFill>
                  <a:schemeClr val="bg1"/>
                </a:solidFill>
              </a:rPr>
              <a:t>que termina </a:t>
            </a:r>
            <a:r>
              <a:rPr lang="es-MX" sz="1600" b="1" dirty="0">
                <a:solidFill>
                  <a:schemeClr val="bg1"/>
                </a:solidFill>
              </a:rPr>
              <a:t>en un agujero o </a:t>
            </a:r>
            <a:r>
              <a:rPr lang="es-MX" sz="1600" b="1" dirty="0" err="1" smtClean="0">
                <a:solidFill>
                  <a:schemeClr val="bg1"/>
                </a:solidFill>
              </a:rPr>
              <a:t>foseta</a:t>
            </a:r>
            <a:r>
              <a:rPr lang="es-MX" sz="1600" b="1" dirty="0" smtClean="0">
                <a:solidFill>
                  <a:schemeClr val="bg1"/>
                </a:solidFill>
              </a:rPr>
              <a:t>,  </a:t>
            </a:r>
            <a:r>
              <a:rPr lang="es-MX" sz="1600" b="1" dirty="0">
                <a:solidFill>
                  <a:schemeClr val="bg1"/>
                </a:solidFill>
              </a:rPr>
              <a:t>también conocida como </a:t>
            </a:r>
            <a:r>
              <a:rPr lang="es-MX" sz="1600" b="1" dirty="0" smtClean="0">
                <a:solidFill>
                  <a:srgbClr val="FFC000"/>
                </a:solidFill>
              </a:rPr>
              <a:t>línea Vestibular </a:t>
            </a:r>
            <a:r>
              <a:rPr lang="es-MX" sz="1600" b="1" dirty="0">
                <a:solidFill>
                  <a:schemeClr val="bg1"/>
                </a:solidFill>
              </a:rPr>
              <a:t>u </a:t>
            </a:r>
            <a:r>
              <a:rPr lang="es-MX" sz="1600" b="1" dirty="0" err="1" smtClean="0">
                <a:solidFill>
                  <a:schemeClr val="bg1"/>
                </a:solidFill>
              </a:rPr>
              <a:t>Ocluso</a:t>
            </a:r>
            <a:r>
              <a:rPr lang="es-MX" sz="1600" b="1" dirty="0" smtClean="0">
                <a:solidFill>
                  <a:schemeClr val="bg1"/>
                </a:solidFill>
              </a:rPr>
              <a:t>-vestibular.</a:t>
            </a:r>
          </a:p>
          <a:p>
            <a:pPr algn="just"/>
            <a:endParaRPr lang="es-MX" sz="1600" b="1" dirty="0" smtClean="0">
              <a:solidFill>
                <a:schemeClr val="bg1"/>
              </a:solidFill>
            </a:endParaRPr>
          </a:p>
          <a:p>
            <a:pPr algn="just"/>
            <a:r>
              <a:rPr lang="es-MX" sz="1600" b="1" dirty="0" smtClean="0">
                <a:solidFill>
                  <a:schemeClr val="bg1"/>
                </a:solidFill>
              </a:rPr>
              <a:t> </a:t>
            </a:r>
            <a:r>
              <a:rPr lang="es-MX" sz="1600" b="1" dirty="0">
                <a:solidFill>
                  <a:schemeClr val="bg1"/>
                </a:solidFill>
              </a:rPr>
              <a:t>Su mayor dimensión es </a:t>
            </a:r>
            <a:r>
              <a:rPr lang="es-MX" sz="1600" b="1" dirty="0" smtClean="0">
                <a:solidFill>
                  <a:schemeClr val="bg1"/>
                </a:solidFill>
              </a:rPr>
              <a:t>Mesio-Distal l</a:t>
            </a:r>
            <a:r>
              <a:rPr lang="es-ES" sz="1600" b="1" dirty="0" smtClean="0">
                <a:solidFill>
                  <a:schemeClr val="bg1"/>
                </a:solidFill>
              </a:rPr>
              <a:t>a </a:t>
            </a:r>
            <a:r>
              <a:rPr lang="es-ES" sz="1600" b="1" dirty="0">
                <a:solidFill>
                  <a:schemeClr val="bg1"/>
                </a:solidFill>
              </a:rPr>
              <a:t>línea cervical es </a:t>
            </a:r>
            <a:r>
              <a:rPr lang="es-ES" sz="1600" b="1" dirty="0" smtClean="0">
                <a:solidFill>
                  <a:schemeClr val="bg1"/>
                </a:solidFill>
              </a:rPr>
              <a:t>más </a:t>
            </a:r>
            <a:r>
              <a:rPr lang="es-ES" sz="1600" b="1" dirty="0">
                <a:solidFill>
                  <a:schemeClr val="bg1"/>
                </a:solidFill>
              </a:rPr>
              <a:t>corta</a:t>
            </a:r>
            <a:r>
              <a:rPr lang="es-ES" sz="1600" b="1" dirty="0" smtClean="0">
                <a:solidFill>
                  <a:schemeClr val="bg1"/>
                </a:solidFill>
              </a:rPr>
              <a:t>.</a:t>
            </a:r>
            <a:endParaRPr lang="es-ES" sz="1600" b="1" dirty="0">
              <a:solidFill>
                <a:schemeClr val="bg1"/>
              </a:solidFill>
            </a:endParaRPr>
          </a:p>
          <a:p>
            <a:pPr algn="just"/>
            <a:endParaRPr lang="es-ES" sz="1600" b="1" dirty="0" smtClean="0">
              <a:solidFill>
                <a:schemeClr val="bg1"/>
              </a:solidFill>
            </a:endParaRPr>
          </a:p>
          <a:p>
            <a:pPr algn="just"/>
            <a:endParaRPr lang="es-ES" sz="1600" b="1" dirty="0">
              <a:solidFill>
                <a:schemeClr val="bg1"/>
              </a:solidFill>
            </a:endParaRPr>
          </a:p>
          <a:p>
            <a:pPr algn="just"/>
            <a:endParaRPr lang="es-ES" sz="1600" b="1" dirty="0" smtClean="0">
              <a:solidFill>
                <a:schemeClr val="bg1"/>
              </a:solidFill>
            </a:endParaRPr>
          </a:p>
          <a:p>
            <a:pPr algn="just"/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93390" y="227233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5" name="Rectángulo 24">
            <a:hlinkClick r:id="rId4" action="ppaction://hlinksldjump"/>
          </p:cNvPr>
          <p:cNvSpPr/>
          <p:nvPr/>
        </p:nvSpPr>
        <p:spPr>
          <a:xfrm>
            <a:off x="3867591" y="1007303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Palatino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>
            <a:hlinkClick r:id="rId4" action="ppaction://hlinksldjump"/>
          </p:cNvPr>
          <p:cNvSpPr/>
          <p:nvPr/>
        </p:nvSpPr>
        <p:spPr>
          <a:xfrm>
            <a:off x="3408810" y="2071844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5" action="ppaction://hlinksldjump"/>
          </p:cNvPr>
          <p:cNvSpPr/>
          <p:nvPr/>
        </p:nvSpPr>
        <p:spPr>
          <a:xfrm>
            <a:off x="4158025" y="6568068"/>
            <a:ext cx="154024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6290" y="153132"/>
            <a:ext cx="2811133" cy="6280783"/>
            <a:chOff x="26290" y="158649"/>
            <a:chExt cx="2811133" cy="5859766"/>
          </a:xfrm>
        </p:grpSpPr>
        <p:sp>
          <p:nvSpPr>
            <p:cNvPr id="35" name="Rectángulo 34"/>
            <p:cNvSpPr/>
            <p:nvPr/>
          </p:nvSpPr>
          <p:spPr>
            <a:xfrm>
              <a:off x="493776" y="158649"/>
              <a:ext cx="1172884" cy="577007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16</a:t>
              </a:r>
            </a:p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1</a:t>
              </a:r>
              <a:r>
                <a:rPr lang="es-ES" sz="1400" b="1" dirty="0" smtClean="0">
                  <a:solidFill>
                    <a:schemeClr val="tx1"/>
                  </a:solidFill>
                </a:rPr>
                <a:t>er 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 Molar 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0" y="1082987"/>
              <a:ext cx="2811133" cy="4935428"/>
            </a:xfrm>
            <a:prstGeom prst="rect">
              <a:avLst/>
            </a:prstGeom>
          </p:spPr>
        </p:pic>
        <p:sp>
          <p:nvSpPr>
            <p:cNvPr id="30" name="Rectángulo 29"/>
            <p:cNvSpPr/>
            <p:nvPr/>
          </p:nvSpPr>
          <p:spPr>
            <a:xfrm>
              <a:off x="1597940" y="1172036"/>
              <a:ext cx="1173019" cy="323761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Vestibular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03921" y="1143247"/>
            <a:ext cx="2909810" cy="2195747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>
            <a:off x="8498928" y="1673352"/>
            <a:ext cx="0" cy="3816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hlinkClick r:id="rId8" action="ppaction://hlinksldjump"/>
          </p:cNvPr>
          <p:cNvSpPr/>
          <p:nvPr/>
        </p:nvSpPr>
        <p:spPr>
          <a:xfrm>
            <a:off x="4431827" y="2055019"/>
            <a:ext cx="866229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7461076" y="129914"/>
            <a:ext cx="1552655" cy="563969"/>
            <a:chOff x="7473572" y="140212"/>
            <a:chExt cx="1552655" cy="563969"/>
          </a:xfrm>
        </p:grpSpPr>
        <p:sp>
          <p:nvSpPr>
            <p:cNvPr id="19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sp>
        <p:nvSpPr>
          <p:cNvPr id="9" name="Flecha abajo 8"/>
          <p:cNvSpPr/>
          <p:nvPr/>
        </p:nvSpPr>
        <p:spPr>
          <a:xfrm>
            <a:off x="1371600" y="4700016"/>
            <a:ext cx="137160" cy="685800"/>
          </a:xfrm>
          <a:prstGeom prst="downArrow">
            <a:avLst/>
          </a:prstGeom>
          <a:solidFill>
            <a:srgbClr val="ED7D3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9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8" presetID="7" presetClass="emph" presetSubtype="6" accel="50000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bldLvl="3" animBg="1" advAuto="50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49997" y="44113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-1" y="3436974"/>
            <a:ext cx="9094003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8" name="Rectángulo 27">
            <a:hlinkClick r:id="rId4" action="ppaction://hlinksldjump"/>
          </p:cNvPr>
          <p:cNvSpPr/>
          <p:nvPr/>
        </p:nvSpPr>
        <p:spPr>
          <a:xfrm>
            <a:off x="4890549" y="1093403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731520" y="186504"/>
            <a:ext cx="1344168" cy="55681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16 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 1</a:t>
            </a:r>
            <a:r>
              <a:rPr lang="es-ES" sz="1400" b="1" dirty="0" smtClean="0">
                <a:solidFill>
                  <a:schemeClr val="tx1"/>
                </a:solidFill>
              </a:rPr>
              <a:t>er</a:t>
            </a:r>
            <a:r>
              <a:rPr lang="es-ES" sz="1600" b="1" dirty="0" smtClean="0">
                <a:solidFill>
                  <a:schemeClr val="tx1"/>
                </a:solidFill>
              </a:rPr>
              <a:t> molar 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5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496753" y="1055459"/>
            <a:ext cx="1173019" cy="32376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8057" y="1152702"/>
            <a:ext cx="3113008" cy="5050286"/>
            <a:chOff x="18057" y="1152702"/>
            <a:chExt cx="3113008" cy="505028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0" t="4606" r="3892" b="3758"/>
            <a:stretch/>
          </p:blipFill>
          <p:spPr>
            <a:xfrm>
              <a:off x="18057" y="1152702"/>
              <a:ext cx="3113008" cy="5050286"/>
            </a:xfrm>
            <a:prstGeom prst="rect">
              <a:avLst/>
            </a:prstGeom>
          </p:spPr>
        </p:pic>
        <p:sp>
          <p:nvSpPr>
            <p:cNvPr id="27" name="Rectángulo 26"/>
            <p:cNvSpPr/>
            <p:nvPr/>
          </p:nvSpPr>
          <p:spPr>
            <a:xfrm>
              <a:off x="1123450" y="1184785"/>
              <a:ext cx="793102" cy="342727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Distal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2803281" y="5080840"/>
            <a:ext cx="3306013" cy="1384990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400" b="1" dirty="0" smtClean="0">
                <a:solidFill>
                  <a:schemeClr val="tx1"/>
                </a:solidFill>
              </a:rPr>
              <a:t>Menor dimensión distal. </a:t>
            </a:r>
          </a:p>
          <a:p>
            <a:pPr algn="just"/>
            <a:r>
              <a:rPr lang="es-MX" sz="1400" b="1" dirty="0" smtClean="0">
                <a:solidFill>
                  <a:schemeClr val="tx1"/>
                </a:solidFill>
              </a:rPr>
              <a:t> 4 cúspides tiene </a:t>
            </a:r>
            <a:r>
              <a:rPr lang="es-MX" sz="1400" b="1" dirty="0">
                <a:solidFill>
                  <a:schemeClr val="tx1"/>
                </a:solidFill>
              </a:rPr>
              <a:t>la </a:t>
            </a:r>
            <a:r>
              <a:rPr lang="es-MX" sz="1400" b="1" dirty="0" smtClean="0">
                <a:solidFill>
                  <a:schemeClr val="tx1"/>
                </a:solidFill>
              </a:rPr>
              <a:t>corona, s</a:t>
            </a:r>
            <a:r>
              <a:rPr lang="es-ES" sz="1400" b="1" dirty="0" err="1" smtClean="0">
                <a:solidFill>
                  <a:schemeClr val="tx1"/>
                </a:solidFill>
              </a:rPr>
              <a:t>emejante</a:t>
            </a:r>
            <a:r>
              <a:rPr lang="es-ES" sz="1400" b="1" dirty="0" smtClean="0">
                <a:solidFill>
                  <a:schemeClr val="tx1"/>
                </a:solidFill>
              </a:rPr>
              <a:t> a </a:t>
            </a:r>
            <a:r>
              <a:rPr lang="es-ES" sz="1400" b="1" dirty="0">
                <a:solidFill>
                  <a:schemeClr val="tx1"/>
                </a:solidFill>
              </a:rPr>
              <a:t>la cara </a:t>
            </a:r>
            <a:r>
              <a:rPr lang="es-ES" sz="1400" b="1" dirty="0" smtClean="0">
                <a:solidFill>
                  <a:schemeClr val="tx1"/>
                </a:solidFill>
              </a:rPr>
              <a:t>M.</a:t>
            </a:r>
          </a:p>
          <a:p>
            <a:pPr algn="just"/>
            <a:r>
              <a:rPr lang="es-ES" sz="1400" b="1" dirty="0" smtClean="0">
                <a:solidFill>
                  <a:schemeClr val="tx1"/>
                </a:solidFill>
              </a:rPr>
              <a:t>Cresta </a:t>
            </a:r>
            <a:r>
              <a:rPr lang="es-ES" sz="1400" b="1" dirty="0">
                <a:solidFill>
                  <a:schemeClr val="tx1"/>
                </a:solidFill>
              </a:rPr>
              <a:t>marginal se </a:t>
            </a:r>
            <a:r>
              <a:rPr lang="es-ES" sz="1400" b="1" dirty="0" smtClean="0">
                <a:solidFill>
                  <a:schemeClr val="tx1"/>
                </a:solidFill>
              </a:rPr>
              <a:t>inclina a  </a:t>
            </a:r>
            <a:r>
              <a:rPr lang="es-ES" sz="1400" b="1" dirty="0">
                <a:solidFill>
                  <a:schemeClr val="tx1"/>
                </a:solidFill>
              </a:rPr>
              <a:t>cervical</a:t>
            </a:r>
            <a:r>
              <a:rPr lang="es-ES" sz="1400" b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ES" sz="1400" b="1" dirty="0" smtClean="0">
                <a:solidFill>
                  <a:schemeClr val="tx1"/>
                </a:solidFill>
              </a:rPr>
              <a:t> </a:t>
            </a:r>
            <a:r>
              <a:rPr lang="es-ES" sz="1400" b="1" dirty="0">
                <a:solidFill>
                  <a:srgbClr val="4472C4"/>
                </a:solidFill>
              </a:rPr>
              <a:t>La línea cervical </a:t>
            </a:r>
            <a:r>
              <a:rPr lang="es-ES" sz="1400" b="1" dirty="0" smtClean="0">
                <a:solidFill>
                  <a:srgbClr val="4472C4"/>
                </a:solidFill>
              </a:rPr>
              <a:t> casi </a:t>
            </a:r>
            <a:r>
              <a:rPr lang="es-ES" sz="1400" b="1" dirty="0">
                <a:solidFill>
                  <a:srgbClr val="4472C4"/>
                </a:solidFill>
              </a:rPr>
              <a:t>recta </a:t>
            </a:r>
            <a:r>
              <a:rPr lang="es-ES" sz="1400" b="1" dirty="0">
                <a:solidFill>
                  <a:schemeClr val="tx1"/>
                </a:solidFill>
              </a:rPr>
              <a:t>desde vestibular hasta </a:t>
            </a:r>
            <a:r>
              <a:rPr lang="es-ES" sz="1400" b="1" dirty="0" smtClean="0">
                <a:solidFill>
                  <a:schemeClr val="tx1"/>
                </a:solidFill>
              </a:rPr>
              <a:t>lingual.</a:t>
            </a:r>
            <a:endParaRPr lang="es-MX" sz="1400" b="1" dirty="0">
              <a:solidFill>
                <a:schemeClr val="tx1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290986" y="4415883"/>
            <a:ext cx="2249779" cy="11151"/>
          </a:xfrm>
          <a:prstGeom prst="straightConnector1">
            <a:avLst/>
          </a:prstGeom>
          <a:ln w="28575">
            <a:solidFill>
              <a:srgbClr val="547DC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/>
          <p:cNvGrpSpPr/>
          <p:nvPr/>
        </p:nvGrpSpPr>
        <p:grpSpPr>
          <a:xfrm>
            <a:off x="3910517" y="937935"/>
            <a:ext cx="5095915" cy="5070356"/>
            <a:chOff x="3998088" y="912074"/>
            <a:chExt cx="5095915" cy="5070356"/>
          </a:xfrm>
        </p:grpSpPr>
        <p:grpSp>
          <p:nvGrpSpPr>
            <p:cNvPr id="16" name="Grupo 15"/>
            <p:cNvGrpSpPr/>
            <p:nvPr/>
          </p:nvGrpSpPr>
          <p:grpSpPr>
            <a:xfrm>
              <a:off x="6379709" y="912074"/>
              <a:ext cx="2714294" cy="5070356"/>
              <a:chOff x="6379709" y="912074"/>
              <a:chExt cx="2714294" cy="5070356"/>
            </a:xfrm>
          </p:grpSpPr>
          <p:pic>
            <p:nvPicPr>
              <p:cNvPr id="6" name="Imagen 5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010101"/>
                  </a:clrFrom>
                  <a:clrTo>
                    <a:srgbClr val="01010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7" t="7273" r="9116" b="3515"/>
              <a:stretch/>
            </p:blipFill>
            <p:spPr>
              <a:xfrm>
                <a:off x="6379709" y="912074"/>
                <a:ext cx="2714294" cy="5070356"/>
              </a:xfrm>
              <a:prstGeom prst="rect">
                <a:avLst/>
              </a:prstGeom>
            </p:spPr>
          </p:pic>
          <p:sp>
            <p:nvSpPr>
              <p:cNvPr id="25" name="Rectángulo 24"/>
              <p:cNvSpPr/>
              <p:nvPr/>
            </p:nvSpPr>
            <p:spPr>
              <a:xfrm>
                <a:off x="6663476" y="1045641"/>
                <a:ext cx="876753" cy="307718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400" b="1" dirty="0" smtClean="0">
                    <a:solidFill>
                      <a:schemeClr val="tx1"/>
                    </a:solidFill>
                  </a:rPr>
                  <a:t>Palatino </a:t>
                </a:r>
                <a:endParaRPr lang="es-MX" sz="14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" name="Rectángulo 31"/>
            <p:cNvSpPr/>
            <p:nvPr/>
          </p:nvSpPr>
          <p:spPr>
            <a:xfrm>
              <a:off x="3998088" y="2175697"/>
              <a:ext cx="3213016" cy="792624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S" sz="1400" b="1" dirty="0" smtClean="0">
                  <a:solidFill>
                    <a:schemeClr val="tx1"/>
                  </a:solidFill>
                </a:rPr>
                <a:t>Cúspide disto palatina  recta lisa.</a:t>
              </a:r>
            </a:p>
            <a:p>
              <a:pPr algn="just"/>
              <a:r>
                <a:rPr lang="es-ES" sz="1400" b="1" dirty="0" smtClean="0">
                  <a:solidFill>
                    <a:schemeClr val="tx1"/>
                  </a:solidFill>
                </a:rPr>
                <a:t>Cúspides palatinas son las únicas que se ven.  Se ve el surco </a:t>
              </a:r>
              <a:r>
                <a:rPr lang="es-ES" sz="1400" b="1" dirty="0" smtClean="0">
                  <a:solidFill>
                    <a:srgbClr val="FFC000"/>
                  </a:solidFill>
                </a:rPr>
                <a:t>palatino.</a:t>
              </a:r>
              <a:endParaRPr lang="es-MX" sz="1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7433001" y="162987"/>
            <a:ext cx="1552655" cy="563969"/>
            <a:chOff x="7473572" y="140212"/>
            <a:chExt cx="1552655" cy="563969"/>
          </a:xfrm>
        </p:grpSpPr>
        <p:sp>
          <p:nvSpPr>
            <p:cNvPr id="21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>
          <a:xfrm>
            <a:off x="7598664" y="4427034"/>
            <a:ext cx="45719" cy="653806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169" y="0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0" y="3436974"/>
            <a:ext cx="9144000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6" name="Rectángulo 25">
            <a:hlinkClick r:id="rId4" action="ppaction://hlinksldjump"/>
          </p:cNvPr>
          <p:cNvSpPr/>
          <p:nvPr/>
        </p:nvSpPr>
        <p:spPr>
          <a:xfrm>
            <a:off x="5603474" y="1109330"/>
            <a:ext cx="897687" cy="321568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>
            <a:hlinkClick r:id="rId4" action="ppaction://hlinksldjump"/>
          </p:cNvPr>
          <p:cNvSpPr/>
          <p:nvPr/>
        </p:nvSpPr>
        <p:spPr>
          <a:xfrm>
            <a:off x="6662635" y="1092345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089687" y="4778933"/>
            <a:ext cx="5800546" cy="133188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Palatino</a:t>
            </a: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Diámetro </a:t>
            </a:r>
            <a:r>
              <a:rPr lang="es-ES" sz="1600" b="1" dirty="0">
                <a:solidFill>
                  <a:schemeClr val="tx1"/>
                </a:solidFill>
              </a:rPr>
              <a:t>coronal </a:t>
            </a:r>
            <a:r>
              <a:rPr lang="es-ES" sz="1600" b="1" dirty="0" smtClean="0">
                <a:solidFill>
                  <a:schemeClr val="tx1"/>
                </a:solidFill>
              </a:rPr>
              <a:t>V- Palatino de </a:t>
            </a:r>
            <a:r>
              <a:rPr lang="es-ES" sz="1600" b="1" dirty="0">
                <a:solidFill>
                  <a:schemeClr val="tx1"/>
                </a:solidFill>
              </a:rPr>
              <a:t>la mitad </a:t>
            </a:r>
            <a:r>
              <a:rPr lang="es-ES" sz="1600" b="1" dirty="0" err="1">
                <a:solidFill>
                  <a:schemeClr val="tx1"/>
                </a:solidFill>
              </a:rPr>
              <a:t>mesial</a:t>
            </a:r>
            <a:r>
              <a:rPr lang="es-ES" sz="1600" b="1" dirty="0">
                <a:solidFill>
                  <a:schemeClr val="tx1"/>
                </a:solidFill>
              </a:rPr>
              <a:t> vestibular y </a:t>
            </a:r>
            <a:r>
              <a:rPr lang="es-ES" sz="1600" b="1" dirty="0" smtClean="0">
                <a:solidFill>
                  <a:schemeClr val="tx1"/>
                </a:solidFill>
              </a:rPr>
              <a:t>Lingual, la </a:t>
            </a:r>
            <a:r>
              <a:rPr lang="es-ES" sz="1600" b="1" dirty="0">
                <a:solidFill>
                  <a:schemeClr val="tx1"/>
                </a:solidFill>
              </a:rPr>
              <a:t>cara </a:t>
            </a:r>
            <a:r>
              <a:rPr lang="es-ES" sz="1600" b="1" dirty="0" err="1">
                <a:solidFill>
                  <a:schemeClr val="tx1"/>
                </a:solidFill>
              </a:rPr>
              <a:t>oclusal</a:t>
            </a:r>
            <a:r>
              <a:rPr lang="es-ES" sz="1600" b="1" dirty="0"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</a:rPr>
              <a:t>dividida por </a:t>
            </a:r>
            <a:r>
              <a:rPr lang="es-ES" sz="1600" b="1" dirty="0">
                <a:solidFill>
                  <a:schemeClr val="tx1"/>
                </a:solidFill>
              </a:rPr>
              <a:t>los surcos </a:t>
            </a:r>
            <a:r>
              <a:rPr lang="es-ES" sz="1600" b="1" dirty="0" smtClean="0">
                <a:solidFill>
                  <a:schemeClr val="tx1"/>
                </a:solidFill>
              </a:rPr>
              <a:t>V </a:t>
            </a:r>
            <a:r>
              <a:rPr lang="es-ES" sz="1600" b="1" dirty="0">
                <a:solidFill>
                  <a:schemeClr val="tx1"/>
                </a:solidFill>
              </a:rPr>
              <a:t>y </a:t>
            </a:r>
            <a:r>
              <a:rPr lang="es-ES" sz="1600" b="1" dirty="0" smtClean="0">
                <a:solidFill>
                  <a:schemeClr val="tx1"/>
                </a:solidFill>
              </a:rPr>
              <a:t>lingual. </a:t>
            </a:r>
          </a:p>
          <a:p>
            <a:pPr algn="just"/>
            <a:r>
              <a:rPr lang="es-ES" sz="1600" b="1" dirty="0" smtClean="0">
                <a:solidFill>
                  <a:srgbClr val="4472C4"/>
                </a:solidFill>
              </a:rPr>
              <a:t>T</a:t>
            </a:r>
            <a:r>
              <a:rPr lang="es-ES" sz="1600" b="1" dirty="0" smtClean="0">
                <a:solidFill>
                  <a:schemeClr val="tx1"/>
                </a:solidFill>
              </a:rPr>
              <a:t>ubérculo de </a:t>
            </a:r>
            <a:r>
              <a:rPr lang="es-ES" sz="1600" b="1" dirty="0" smtClean="0">
                <a:solidFill>
                  <a:srgbClr val="4472C4"/>
                </a:solidFill>
              </a:rPr>
              <a:t>C</a:t>
            </a:r>
            <a:r>
              <a:rPr lang="es-ES" sz="1600" b="1" dirty="0" smtClean="0">
                <a:solidFill>
                  <a:schemeClr val="tx1"/>
                </a:solidFill>
              </a:rPr>
              <a:t>arabelli se encuentra  en </a:t>
            </a:r>
            <a:r>
              <a:rPr lang="es-ES" sz="1600" b="1" dirty="0" smtClean="0">
                <a:solidFill>
                  <a:srgbClr val="4472C4"/>
                </a:solidFill>
              </a:rPr>
              <a:t>palatino </a:t>
            </a:r>
            <a:r>
              <a:rPr lang="es-ES" sz="1600" b="1" dirty="0" err="1" smtClean="0">
                <a:solidFill>
                  <a:srgbClr val="4472C4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4 </a:t>
            </a:r>
            <a:r>
              <a:rPr lang="es-ES" sz="1600" b="1" dirty="0">
                <a:solidFill>
                  <a:schemeClr val="tx1"/>
                </a:solidFill>
              </a:rPr>
              <a:t>cúspides principales están bien desarrolladas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0" name="Rectángulo 29">
            <a:hlinkClick r:id="rId5" action="ppaction://hlinksldjump"/>
          </p:cNvPr>
          <p:cNvSpPr/>
          <p:nvPr/>
        </p:nvSpPr>
        <p:spPr>
          <a:xfrm>
            <a:off x="3169511" y="1109331"/>
            <a:ext cx="1180624" cy="321568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6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007886" y="4130299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106498" y="2554540"/>
            <a:ext cx="4867070" cy="584775"/>
          </a:xfrm>
          <a:prstGeom prst="rect">
            <a:avLst/>
          </a:prstGeom>
          <a:solidFill>
            <a:srgbClr val="E5D7C3"/>
          </a:solidFill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>
                <a:ea typeface="Calibri" panose="020F0502020204030204" pitchFamily="34" charset="0"/>
              </a:rPr>
              <a:t>2  </a:t>
            </a:r>
            <a:r>
              <a:rPr lang="es-ES" sz="1600" b="1" dirty="0">
                <a:ea typeface="Calibri" panose="020F0502020204030204" pitchFamily="34" charset="0"/>
              </a:rPr>
              <a:t>fosas </a:t>
            </a:r>
            <a:r>
              <a:rPr lang="es-ES" sz="1600" b="1" dirty="0" smtClean="0">
                <a:ea typeface="Calibri" panose="020F0502020204030204" pitchFamily="34" charset="0"/>
              </a:rPr>
              <a:t>menores: triangular </a:t>
            </a:r>
            <a:r>
              <a:rPr lang="es-ES" sz="1600" b="1" dirty="0" err="1" smtClean="0">
                <a:solidFill>
                  <a:srgbClr val="4472C4"/>
                </a:solidFill>
                <a:ea typeface="Calibri" panose="020F0502020204030204" pitchFamily="34" charset="0"/>
              </a:rPr>
              <a:t>Mesial</a:t>
            </a:r>
            <a:r>
              <a:rPr lang="es-ES" sz="1600" b="1" dirty="0" smtClean="0">
                <a:ea typeface="Calibri" panose="020F0502020204030204" pitchFamily="34" charset="0"/>
              </a:rPr>
              <a:t>  </a:t>
            </a:r>
            <a:r>
              <a:rPr lang="es-ES" sz="1600" b="1" dirty="0" smtClean="0">
                <a:solidFill>
                  <a:srgbClr val="DEEBF7"/>
                </a:solidFill>
                <a:ea typeface="Calibri" panose="020F0502020204030204" pitchFamily="34" charset="0"/>
              </a:rPr>
              <a:t>D</a:t>
            </a:r>
            <a:r>
              <a:rPr lang="es-ES" sz="1600" b="1" dirty="0" smtClean="0">
                <a:solidFill>
                  <a:srgbClr val="4472C4"/>
                </a:solidFill>
                <a:ea typeface="Calibri" panose="020F0502020204030204" pitchFamily="34" charset="0"/>
              </a:rPr>
              <a:t>istal</a:t>
            </a:r>
            <a:r>
              <a:rPr lang="es-ES" sz="1600" b="1" dirty="0" smtClean="0"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s-ES" sz="1600" b="1" dirty="0" smtClean="0">
                <a:ea typeface="Calibri" panose="020F0502020204030204" pitchFamily="34" charset="0"/>
              </a:rPr>
              <a:t> Surco fundamental y surcos secundarios P y Vestibular</a:t>
            </a:r>
            <a:endParaRPr lang="es-MX" sz="1600" b="1" dirty="0"/>
          </a:p>
        </p:txBody>
      </p:sp>
      <p:grpSp>
        <p:nvGrpSpPr>
          <p:cNvPr id="32" name="Grupo 31"/>
          <p:cNvGrpSpPr/>
          <p:nvPr/>
        </p:nvGrpSpPr>
        <p:grpSpPr>
          <a:xfrm>
            <a:off x="7487140" y="147486"/>
            <a:ext cx="1552655" cy="563969"/>
            <a:chOff x="7473572" y="140212"/>
            <a:chExt cx="1552655" cy="563969"/>
          </a:xfrm>
        </p:grpSpPr>
        <p:sp>
          <p:nvSpPr>
            <p:cNvPr id="33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157819" y="147486"/>
            <a:ext cx="3003507" cy="6300715"/>
            <a:chOff x="460817" y="178420"/>
            <a:chExt cx="3003507" cy="6300715"/>
          </a:xfrm>
        </p:grpSpPr>
        <p:grpSp>
          <p:nvGrpSpPr>
            <p:cNvPr id="2" name="Grupo 1"/>
            <p:cNvGrpSpPr/>
            <p:nvPr/>
          </p:nvGrpSpPr>
          <p:grpSpPr>
            <a:xfrm>
              <a:off x="460817" y="178420"/>
              <a:ext cx="3003507" cy="6300715"/>
              <a:chOff x="460817" y="178420"/>
              <a:chExt cx="3003507" cy="6300715"/>
            </a:xfrm>
          </p:grpSpPr>
          <p:sp>
            <p:nvSpPr>
              <p:cNvPr id="35" name="Rectángulo 34"/>
              <p:cNvSpPr/>
              <p:nvPr/>
            </p:nvSpPr>
            <p:spPr>
              <a:xfrm>
                <a:off x="655172" y="178420"/>
                <a:ext cx="1623472" cy="634015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16  </a:t>
                </a:r>
              </a:p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1er molar  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Picture 15" descr="IMAGEN  1 080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17" y="4197293"/>
                <a:ext cx="2670219" cy="2281842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4164" y="990855"/>
                <a:ext cx="2990160" cy="3080350"/>
              </a:xfrm>
              <a:prstGeom prst="rect">
                <a:avLst/>
              </a:prstGeom>
            </p:spPr>
          </p:pic>
        </p:grpSp>
        <p:sp>
          <p:nvSpPr>
            <p:cNvPr id="13" name="CuadroTexto 12"/>
            <p:cNvSpPr txBox="1"/>
            <p:nvPr/>
          </p:nvSpPr>
          <p:spPr>
            <a:xfrm>
              <a:off x="793998" y="3666744"/>
              <a:ext cx="388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P</a:t>
              </a:r>
              <a:endParaRPr lang="es-MX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612648" y="1092345"/>
              <a:ext cx="402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 smtClean="0">
                  <a:solidFill>
                    <a:schemeClr val="bg1"/>
                  </a:solidFill>
                </a:rPr>
                <a:t>V</a:t>
              </a:r>
              <a:endParaRPr lang="es-MX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87993" y="2172934"/>
            <a:ext cx="1952806" cy="767150"/>
            <a:chOff x="487993" y="2172934"/>
            <a:chExt cx="1952806" cy="767150"/>
          </a:xfrm>
        </p:grpSpPr>
        <p:sp>
          <p:nvSpPr>
            <p:cNvPr id="8" name="Triángulo isósceles 7"/>
            <p:cNvSpPr/>
            <p:nvPr/>
          </p:nvSpPr>
          <p:spPr>
            <a:xfrm rot="3552517">
              <a:off x="528148" y="2518547"/>
              <a:ext cx="381382" cy="46169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dirty="0" smtClean="0">
                  <a:solidFill>
                    <a:srgbClr val="4472C4"/>
                  </a:solidFill>
                </a:rPr>
                <a:t>D</a:t>
              </a:r>
              <a:endParaRPr lang="es-MX" dirty="0">
                <a:solidFill>
                  <a:srgbClr val="4472C4"/>
                </a:solidFill>
              </a:endParaRPr>
            </a:p>
          </p:txBody>
        </p:sp>
        <p:sp>
          <p:nvSpPr>
            <p:cNvPr id="11" name="Triángulo isósceles 10"/>
            <p:cNvSpPr/>
            <p:nvPr/>
          </p:nvSpPr>
          <p:spPr>
            <a:xfrm rot="15576590">
              <a:off x="2036337" y="2189027"/>
              <a:ext cx="420556" cy="38836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dirty="0" smtClean="0"/>
                <a:t>M</a:t>
              </a:r>
              <a:endParaRPr lang="es-MX" dirty="0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758283" y="3490242"/>
            <a:ext cx="423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P</a:t>
            </a:r>
            <a:endParaRPr lang="es-MX" sz="2400" dirty="0"/>
          </a:p>
        </p:txBody>
      </p:sp>
      <p:grpSp>
        <p:nvGrpSpPr>
          <p:cNvPr id="10" name="Grupo 9"/>
          <p:cNvGrpSpPr/>
          <p:nvPr/>
        </p:nvGrpSpPr>
        <p:grpSpPr>
          <a:xfrm>
            <a:off x="758283" y="5475787"/>
            <a:ext cx="1395202" cy="267583"/>
            <a:chOff x="758283" y="5542693"/>
            <a:chExt cx="1395202" cy="267583"/>
          </a:xfrm>
        </p:grpSpPr>
        <p:cxnSp>
          <p:nvCxnSpPr>
            <p:cNvPr id="7" name="Conector recto de flecha 6"/>
            <p:cNvCxnSpPr/>
            <p:nvPr/>
          </p:nvCxnSpPr>
          <p:spPr>
            <a:xfrm flipH="1" flipV="1">
              <a:off x="758283" y="5542693"/>
              <a:ext cx="423746" cy="192825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/>
            <p:nvPr/>
          </p:nvCxnSpPr>
          <p:spPr>
            <a:xfrm flipV="1">
              <a:off x="1873405" y="5639105"/>
              <a:ext cx="280080" cy="1711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07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1640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3435855" y="184158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5" name="Rectángulo 24">
            <a:hlinkClick r:id="rId4" action="ppaction://hlinksldjump"/>
          </p:cNvPr>
          <p:cNvSpPr/>
          <p:nvPr/>
        </p:nvSpPr>
        <p:spPr>
          <a:xfrm>
            <a:off x="2348410" y="962944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Palatino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713057" y="1847921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Distal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8" name="Rectángulo 27">
            <a:hlinkClick r:id="rId4" action="ppaction://hlinksldjump"/>
          </p:cNvPr>
          <p:cNvSpPr/>
          <p:nvPr/>
        </p:nvSpPr>
        <p:spPr>
          <a:xfrm>
            <a:off x="4607694" y="1158589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4" action="ppaction://hlinksldjump"/>
              </a:rPr>
              <a:t>Incisal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5" name="Rectángulo 14">
            <a:hlinkClick r:id="rId6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</a:t>
            </a:r>
            <a:r>
              <a:rPr lang="es-ES" sz="1600" b="1" dirty="0" smtClean="0">
                <a:solidFill>
                  <a:schemeClr val="bg1"/>
                </a:solidFill>
                <a:hlinkClick r:id="rId6" action="ppaction://hlinksldjump"/>
              </a:rPr>
              <a:t>anterior</a:t>
            </a:r>
            <a:r>
              <a:rPr lang="es-ES" sz="1600" b="1" dirty="0" smtClean="0">
                <a:solidFill>
                  <a:schemeClr val="bg1"/>
                </a:solidFill>
              </a:rPr>
              <a:t>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113002" y="3403523"/>
            <a:ext cx="234781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sz="1400" dirty="0" smtClean="0"/>
              <a:t>Mesio</a:t>
            </a:r>
          </a:p>
          <a:p>
            <a:endParaRPr lang="es-ES" sz="1400" dirty="0"/>
          </a:p>
          <a:p>
            <a:r>
              <a:rPr lang="es-ES" sz="1400" dirty="0" smtClean="0"/>
              <a:t>I</a:t>
            </a:r>
          </a:p>
          <a:p>
            <a:r>
              <a:rPr lang="es-ES" sz="1400" dirty="0" err="1"/>
              <a:t>n</a:t>
            </a:r>
            <a:r>
              <a:rPr lang="es-ES" sz="1400" dirty="0" err="1" smtClean="0"/>
              <a:t>cisal</a:t>
            </a:r>
            <a:endParaRPr lang="es-MX" sz="1400" dirty="0"/>
          </a:p>
        </p:txBody>
      </p:sp>
      <p:grpSp>
        <p:nvGrpSpPr>
          <p:cNvPr id="18" name="Grupo 17"/>
          <p:cNvGrpSpPr/>
          <p:nvPr/>
        </p:nvGrpSpPr>
        <p:grpSpPr>
          <a:xfrm>
            <a:off x="7105270" y="786275"/>
            <a:ext cx="1925083" cy="5537816"/>
            <a:chOff x="4709973" y="913944"/>
            <a:chExt cx="1925083" cy="5537816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6" t="5073" r="10748" b="2100"/>
            <a:stretch/>
          </p:blipFill>
          <p:spPr>
            <a:xfrm>
              <a:off x="4709973" y="1001367"/>
              <a:ext cx="1925083" cy="5450393"/>
            </a:xfrm>
            <a:prstGeom prst="rect">
              <a:avLst/>
            </a:prstGeom>
          </p:spPr>
        </p:pic>
        <p:sp>
          <p:nvSpPr>
            <p:cNvPr id="20" name="Rectángulo 19"/>
            <p:cNvSpPr/>
            <p:nvPr/>
          </p:nvSpPr>
          <p:spPr>
            <a:xfrm>
              <a:off x="5706998" y="913944"/>
              <a:ext cx="866274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 err="1" smtClean="0">
                  <a:solidFill>
                    <a:schemeClr val="tx1"/>
                  </a:solidFill>
                </a:rPr>
                <a:t>Mesial</a:t>
              </a:r>
              <a:r>
                <a:rPr lang="es-ES" sz="1400" b="1" dirty="0" smtClean="0">
                  <a:solidFill>
                    <a:schemeClr val="tx1"/>
                  </a:solidFill>
                </a:rPr>
                <a:t> </a:t>
              </a:r>
              <a:endParaRPr lang="es-MX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ángulo 6"/>
          <p:cNvSpPr/>
          <p:nvPr/>
        </p:nvSpPr>
        <p:spPr>
          <a:xfrm>
            <a:off x="5838246" y="4096512"/>
            <a:ext cx="1246791" cy="1815882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es-ES" sz="1400" b="1" dirty="0" smtClean="0"/>
              <a:t>Corta </a:t>
            </a:r>
            <a:r>
              <a:rPr lang="es-ES" sz="1400" b="1" dirty="0"/>
              <a:t>y </a:t>
            </a:r>
            <a:r>
              <a:rPr lang="es-ES" sz="1400" b="1" dirty="0" smtClean="0"/>
              <a:t>redondeada.  Cervical a </a:t>
            </a:r>
            <a:r>
              <a:rPr lang="es-ES" sz="1400" b="1" dirty="0"/>
              <a:t>borde incisal 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mesial</a:t>
            </a:r>
            <a:r>
              <a:rPr lang="es-ES" sz="1400" b="1" dirty="0" smtClean="0"/>
              <a:t> recto</a:t>
            </a:r>
            <a:r>
              <a:rPr lang="es-ES" sz="1400" b="1" dirty="0"/>
              <a:t>; </a:t>
            </a:r>
            <a:r>
              <a:rPr lang="es-ES" sz="1400" b="1" dirty="0" smtClean="0"/>
              <a:t> </a:t>
            </a:r>
            <a:r>
              <a:rPr lang="es-ES" sz="1400" b="1" dirty="0"/>
              <a:t>el </a:t>
            </a:r>
            <a:r>
              <a:rPr lang="es-ES" sz="1400" b="1" dirty="0" err="1"/>
              <a:t>cervix</a:t>
            </a:r>
            <a:r>
              <a:rPr lang="es-ES" sz="1400" b="1" dirty="0"/>
              <a:t> </a:t>
            </a:r>
            <a:r>
              <a:rPr lang="es-ES" sz="1400" b="1" dirty="0" smtClean="0"/>
              <a:t> </a:t>
            </a:r>
            <a:r>
              <a:rPr lang="es-ES" sz="1400" b="1" dirty="0"/>
              <a:t>mayor </a:t>
            </a:r>
            <a:r>
              <a:rPr lang="es-ES" sz="1400" b="1" dirty="0" smtClean="0"/>
              <a:t>curva </a:t>
            </a:r>
            <a:r>
              <a:rPr lang="es-ES" sz="1400" b="1" dirty="0"/>
              <a:t>hacia la </a:t>
            </a:r>
            <a:r>
              <a:rPr lang="es-ES" sz="1400" b="1" dirty="0" smtClean="0"/>
              <a:t>raíz.</a:t>
            </a:r>
            <a:endParaRPr lang="es-MX" sz="1400" b="1" dirty="0"/>
          </a:p>
        </p:txBody>
      </p:sp>
      <p:grpSp>
        <p:nvGrpSpPr>
          <p:cNvPr id="12" name="Grupo 11"/>
          <p:cNvGrpSpPr/>
          <p:nvPr/>
        </p:nvGrpSpPr>
        <p:grpSpPr>
          <a:xfrm>
            <a:off x="26290" y="261102"/>
            <a:ext cx="2794895" cy="6223917"/>
            <a:chOff x="26290" y="261102"/>
            <a:chExt cx="2794895" cy="6223917"/>
          </a:xfrm>
        </p:grpSpPr>
        <p:sp>
          <p:nvSpPr>
            <p:cNvPr id="2" name="Rectángulo 1"/>
            <p:cNvSpPr/>
            <p:nvPr/>
          </p:nvSpPr>
          <p:spPr>
            <a:xfrm>
              <a:off x="26290" y="261102"/>
              <a:ext cx="2234995" cy="584775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>
              <a:spAutoFit/>
            </a:bodyPr>
            <a:lstStyle/>
            <a:p>
              <a:r>
                <a:rPr lang="es-ES" sz="1600" b="1" dirty="0" smtClean="0">
                  <a:solidFill>
                    <a:srgbClr val="36497B"/>
                  </a:solidFill>
                </a:rPr>
                <a:t>                      11</a:t>
              </a:r>
            </a:p>
            <a:p>
              <a:r>
                <a:rPr lang="es-ES" sz="1600" b="1" dirty="0" smtClean="0">
                  <a:solidFill>
                    <a:srgbClr val="36497B"/>
                  </a:solidFill>
                </a:rPr>
                <a:t> Incisivo central derecho</a:t>
              </a:r>
              <a:endParaRPr lang="es-MX" sz="1600" b="1" dirty="0">
                <a:solidFill>
                  <a:srgbClr val="36497B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57" y="842855"/>
              <a:ext cx="2095991" cy="5642164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>
              <a:off x="1763169" y="2892451"/>
              <a:ext cx="1058016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Vestibular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Conector recto de flecha 10"/>
          <p:cNvCxnSpPr/>
          <p:nvPr/>
        </p:nvCxnSpPr>
        <p:spPr>
          <a:xfrm>
            <a:off x="729004" y="6503798"/>
            <a:ext cx="13945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o 8"/>
          <p:cNvSpPr/>
          <p:nvPr/>
        </p:nvSpPr>
        <p:spPr>
          <a:xfrm flipH="1" flipV="1">
            <a:off x="120938" y="5079827"/>
            <a:ext cx="706373" cy="1194271"/>
          </a:xfrm>
          <a:prstGeom prst="arc">
            <a:avLst/>
          </a:prstGeom>
          <a:ln w="47625">
            <a:solidFill>
              <a:srgbClr val="7F7F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1818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411521" y="3499908"/>
            <a:ext cx="2686130" cy="1071695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1600" b="1" dirty="0" smtClean="0"/>
              <a:t>Contorno </a:t>
            </a:r>
            <a:r>
              <a:rPr lang="es-ES" sz="1600" b="1" dirty="0" err="1"/>
              <a:t>mesial</a:t>
            </a:r>
            <a:r>
              <a:rPr lang="es-ES" sz="1600" b="1" dirty="0"/>
              <a:t> </a:t>
            </a:r>
            <a:r>
              <a:rPr lang="es-ES" sz="1600" b="1" dirty="0" smtClean="0"/>
              <a:t>recto</a:t>
            </a:r>
            <a:r>
              <a:rPr lang="es-ES" sz="1600" b="1" dirty="0"/>
              <a:t>, con la cresta de la curvatura, proximal del </a:t>
            </a:r>
            <a:r>
              <a:rPr lang="es-ES" sz="1600" b="1" dirty="0">
                <a:solidFill>
                  <a:srgbClr val="4472C4"/>
                </a:solidFill>
              </a:rPr>
              <a:t>ángulo </a:t>
            </a:r>
            <a:r>
              <a:rPr lang="es-ES" sz="1600" b="1" dirty="0" err="1">
                <a:solidFill>
                  <a:srgbClr val="4472C4"/>
                </a:solidFill>
              </a:rPr>
              <a:t>mesio</a:t>
            </a:r>
            <a:r>
              <a:rPr lang="es-ES" sz="1600" b="1" dirty="0">
                <a:solidFill>
                  <a:srgbClr val="4472C4"/>
                </a:solidFill>
              </a:rPr>
              <a:t> </a:t>
            </a:r>
            <a:r>
              <a:rPr lang="es-ES" sz="1600" b="1" dirty="0" err="1">
                <a:solidFill>
                  <a:srgbClr val="4472C4"/>
                </a:solidFill>
              </a:rPr>
              <a:t>incisal</a:t>
            </a:r>
            <a:r>
              <a:rPr lang="es-ES" sz="1600" b="1" dirty="0">
                <a:solidFill>
                  <a:srgbClr val="4472C4"/>
                </a:solidFill>
              </a:rPr>
              <a:t>.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441918" y="5795133"/>
            <a:ext cx="2889784" cy="58477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1600" b="1" dirty="0"/>
              <a:t>El perímetro </a:t>
            </a:r>
            <a:r>
              <a:rPr lang="es-ES" sz="1600" b="1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distal </a:t>
            </a:r>
            <a:r>
              <a:rPr lang="es-ES" sz="1600" b="1" dirty="0"/>
              <a:t>de la corona es más convexo que </a:t>
            </a:r>
            <a:r>
              <a:rPr lang="es-ES" sz="1600" b="1" dirty="0" err="1"/>
              <a:t>mesial</a:t>
            </a:r>
            <a:r>
              <a:rPr lang="es-ES" sz="1600" b="1" dirty="0"/>
              <a:t>.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8102295" y="4407408"/>
            <a:ext cx="0" cy="1659209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o 34"/>
          <p:cNvGrpSpPr/>
          <p:nvPr/>
        </p:nvGrpSpPr>
        <p:grpSpPr>
          <a:xfrm>
            <a:off x="7473572" y="140212"/>
            <a:ext cx="1552655" cy="563969"/>
            <a:chOff x="7473572" y="140212"/>
            <a:chExt cx="1552655" cy="563969"/>
          </a:xfrm>
        </p:grpSpPr>
        <p:sp>
          <p:nvSpPr>
            <p:cNvPr id="22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54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9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9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412" y="-140373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0" y="3314423"/>
            <a:ext cx="9144000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7" name="Rectángulo 26">
            <a:hlinkClick r:id="rId4" action="ppaction://hlinksldjump"/>
          </p:cNvPr>
          <p:cNvSpPr/>
          <p:nvPr/>
        </p:nvSpPr>
        <p:spPr>
          <a:xfrm>
            <a:off x="7128527" y="1195519"/>
            <a:ext cx="880657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 smtClean="0">
                <a:solidFill>
                  <a:schemeClr val="tx1"/>
                </a:solidFill>
              </a:rPr>
              <a:t>Mesial</a:t>
            </a:r>
            <a:r>
              <a:rPr lang="es-ES" sz="1400" b="1" dirty="0" smtClean="0">
                <a:solidFill>
                  <a:schemeClr val="tx1"/>
                </a:solidFill>
              </a:rPr>
              <a:t> </a:t>
            </a:r>
            <a:endParaRPr lang="es-MX" sz="1400" b="1" dirty="0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2504417" y="1364796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377072" y="126872"/>
            <a:ext cx="1176419" cy="57942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17</a:t>
            </a:r>
          </a:p>
          <a:p>
            <a:pPr algn="ctr"/>
            <a:r>
              <a:rPr lang="es-ES" sz="1600" b="1" dirty="0"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</a:rPr>
              <a:t>2</a:t>
            </a:r>
            <a:r>
              <a:rPr lang="es-ES" sz="1400" b="1" dirty="0" smtClean="0">
                <a:solidFill>
                  <a:schemeClr val="tx1"/>
                </a:solidFill>
              </a:rPr>
              <a:t>do</a:t>
            </a:r>
            <a:r>
              <a:rPr lang="es-ES" sz="1600" b="1" dirty="0" smtClean="0">
                <a:solidFill>
                  <a:schemeClr val="tx1"/>
                </a:solidFill>
              </a:rPr>
              <a:t>  molar 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5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/>
        </p:blipFill>
        <p:spPr>
          <a:xfrm>
            <a:off x="-37412" y="825190"/>
            <a:ext cx="2853397" cy="5676063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1598477" y="825189"/>
            <a:ext cx="1173019" cy="32376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6546" r="7207" b="4727"/>
          <a:stretch/>
        </p:blipFill>
        <p:spPr>
          <a:xfrm>
            <a:off x="6190749" y="940053"/>
            <a:ext cx="2953251" cy="461918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4968887" y="5632069"/>
            <a:ext cx="4114794" cy="675945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b="1" dirty="0" smtClean="0">
                <a:solidFill>
                  <a:schemeClr val="tx1"/>
                </a:solidFill>
              </a:rPr>
              <a:t>  </a:t>
            </a:r>
            <a:r>
              <a:rPr lang="es-MX" sz="1400" b="1" dirty="0" smtClean="0">
                <a:solidFill>
                  <a:schemeClr val="tx1"/>
                </a:solidFill>
              </a:rPr>
              <a:t>Contornos más exagerados. El 1/3 cervical abultado</a:t>
            </a:r>
            <a:r>
              <a:rPr lang="es-MX" sz="1400" b="1" dirty="0">
                <a:solidFill>
                  <a:schemeClr val="tx1"/>
                </a:solidFill>
              </a:rPr>
              <a:t>. </a:t>
            </a:r>
            <a:r>
              <a:rPr lang="es-ES" sz="1400" b="1" dirty="0" smtClean="0">
                <a:solidFill>
                  <a:srgbClr val="4472C4"/>
                </a:solidFill>
              </a:rPr>
              <a:t>V-L </a:t>
            </a:r>
            <a:r>
              <a:rPr lang="es-ES" sz="1400" b="1" dirty="0" smtClean="0">
                <a:solidFill>
                  <a:schemeClr val="tx1"/>
                </a:solidFill>
              </a:rPr>
              <a:t>es </a:t>
            </a:r>
            <a:r>
              <a:rPr lang="es-ES" sz="1400" b="1" dirty="0">
                <a:solidFill>
                  <a:schemeClr val="tx1"/>
                </a:solidFill>
              </a:rPr>
              <a:t>casi igual al </a:t>
            </a:r>
            <a:r>
              <a:rPr lang="es-ES" sz="1400" b="1" dirty="0" smtClean="0">
                <a:solidFill>
                  <a:schemeClr val="tx1"/>
                </a:solidFill>
              </a:rPr>
              <a:t>16, longitud </a:t>
            </a:r>
            <a:r>
              <a:rPr lang="es-ES" sz="1400" b="1" dirty="0">
                <a:solidFill>
                  <a:schemeClr val="tx1"/>
                </a:solidFill>
              </a:rPr>
              <a:t>de la corona </a:t>
            </a:r>
            <a:r>
              <a:rPr lang="es-ES" sz="1400" b="1" dirty="0" smtClean="0">
                <a:solidFill>
                  <a:schemeClr val="tx1"/>
                </a:solidFill>
              </a:rPr>
              <a:t> </a:t>
            </a:r>
            <a:r>
              <a:rPr lang="es-ES" sz="1400" b="1" dirty="0">
                <a:solidFill>
                  <a:schemeClr val="tx1"/>
                </a:solidFill>
              </a:rPr>
              <a:t>menor.  </a:t>
            </a:r>
            <a:endParaRPr lang="es-MX" sz="1400" b="1" dirty="0">
              <a:solidFill>
                <a:schemeClr val="tx1"/>
              </a:solidFill>
            </a:endParaRPr>
          </a:p>
        </p:txBody>
      </p:sp>
      <p:cxnSp>
        <p:nvCxnSpPr>
          <p:cNvPr id="7" name="Conector angular 6"/>
          <p:cNvCxnSpPr/>
          <p:nvPr/>
        </p:nvCxnSpPr>
        <p:spPr>
          <a:xfrm rot="5400000">
            <a:off x="-224394" y="5082153"/>
            <a:ext cx="1647542" cy="128236"/>
          </a:xfrm>
          <a:prstGeom prst="bentConnector3">
            <a:avLst/>
          </a:prstGeom>
          <a:ln w="28575"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onector angular 8"/>
          <p:cNvCxnSpPr/>
          <p:nvPr/>
        </p:nvCxnSpPr>
        <p:spPr>
          <a:xfrm flipV="1">
            <a:off x="6490010" y="4170787"/>
            <a:ext cx="2308717" cy="151713"/>
          </a:xfrm>
          <a:prstGeom prst="bentConnector3">
            <a:avLst/>
          </a:prstGeom>
          <a:ln w="38100">
            <a:solidFill>
              <a:srgbClr val="547DC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3687134" y="906895"/>
            <a:ext cx="1981329" cy="3430620"/>
            <a:chOff x="3058756" y="17852"/>
            <a:chExt cx="1981329" cy="343062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98794" y="17852"/>
              <a:ext cx="1641291" cy="2315683"/>
            </a:xfrm>
            <a:prstGeom prst="rect">
              <a:avLst/>
            </a:prstGeom>
          </p:spPr>
        </p:pic>
        <p:cxnSp>
          <p:nvCxnSpPr>
            <p:cNvPr id="10" name="Conector recto de flecha 9"/>
            <p:cNvCxnSpPr/>
            <p:nvPr/>
          </p:nvCxnSpPr>
          <p:spPr>
            <a:xfrm flipH="1">
              <a:off x="3992137" y="3448472"/>
              <a:ext cx="57712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ángulo 24">
              <a:hlinkClick r:id="rId4" action="ppaction://hlinksldjump"/>
            </p:cNvPr>
            <p:cNvSpPr/>
            <p:nvPr/>
          </p:nvSpPr>
          <p:spPr>
            <a:xfrm>
              <a:off x="3058756" y="94090"/>
              <a:ext cx="947286" cy="30284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Palatino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Rectángulo 31">
            <a:hlinkClick r:id="rId4" action="ppaction://hlinksldjump"/>
          </p:cNvPr>
          <p:cNvSpPr/>
          <p:nvPr/>
        </p:nvSpPr>
        <p:spPr>
          <a:xfrm>
            <a:off x="2688818" y="2138496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tx1"/>
                </a:solidFill>
              </a:rPr>
              <a:t>Distal </a:t>
            </a:r>
            <a:endParaRPr lang="es-MX" sz="1400" b="1" dirty="0">
              <a:solidFill>
                <a:schemeClr val="tx1"/>
              </a:solidFill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7424020" y="126872"/>
            <a:ext cx="1552655" cy="563969"/>
            <a:chOff x="7473572" y="140212"/>
            <a:chExt cx="1552655" cy="563969"/>
          </a:xfrm>
        </p:grpSpPr>
        <p:sp>
          <p:nvSpPr>
            <p:cNvPr id="23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1211287" y="4367197"/>
            <a:ext cx="4284540" cy="2138984"/>
            <a:chOff x="1211287" y="4367197"/>
            <a:chExt cx="5197695" cy="2138984"/>
          </a:xfrm>
        </p:grpSpPr>
        <p:sp>
          <p:nvSpPr>
            <p:cNvPr id="29" name="Rectángulo 28"/>
            <p:cNvSpPr/>
            <p:nvPr/>
          </p:nvSpPr>
          <p:spPr>
            <a:xfrm>
              <a:off x="2898787" y="4367198"/>
              <a:ext cx="3510195" cy="774581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ES" sz="1400" b="1" dirty="0" smtClean="0">
                <a:solidFill>
                  <a:schemeClr val="tx1"/>
                </a:solidFill>
              </a:endParaRPr>
            </a:p>
            <a:p>
              <a:pPr algn="just"/>
              <a:endParaRPr lang="es-ES" sz="1400" b="1" dirty="0">
                <a:solidFill>
                  <a:schemeClr val="tx1"/>
                </a:solidFill>
              </a:endParaRPr>
            </a:p>
            <a:p>
              <a:pPr algn="just"/>
              <a:endParaRPr lang="es-ES" sz="1400" b="1" dirty="0" smtClean="0">
                <a:solidFill>
                  <a:schemeClr val="tx1"/>
                </a:solidFill>
              </a:endParaRPr>
            </a:p>
            <a:p>
              <a:pPr algn="just"/>
              <a:r>
                <a:rPr lang="es-ES" sz="1400" b="1" dirty="0" smtClean="0">
                  <a:solidFill>
                    <a:schemeClr val="tx1"/>
                  </a:solidFill>
                </a:rPr>
                <a:t>Corona  más </a:t>
              </a:r>
              <a:r>
                <a:rPr lang="es-ES" sz="1400" b="1" dirty="0">
                  <a:solidFill>
                    <a:schemeClr val="tx1"/>
                  </a:solidFill>
                </a:rPr>
                <a:t>corta </a:t>
              </a:r>
              <a:r>
                <a:rPr lang="es-ES" sz="1400" b="1" dirty="0" err="1" smtClean="0">
                  <a:solidFill>
                    <a:srgbClr val="4472C4"/>
                  </a:solidFill>
                </a:rPr>
                <a:t>cervico</a:t>
              </a:r>
              <a:r>
                <a:rPr lang="es-ES" sz="1400" b="1" dirty="0" smtClean="0">
                  <a:solidFill>
                    <a:srgbClr val="4472C4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4472C4"/>
                  </a:solidFill>
                </a:rPr>
                <a:t>oclusal</a:t>
              </a:r>
              <a:r>
                <a:rPr lang="es-ES" sz="1400" b="1" dirty="0" smtClean="0">
                  <a:solidFill>
                    <a:srgbClr val="4472C4"/>
                  </a:solidFill>
                </a:rPr>
                <a:t> .</a:t>
              </a:r>
            </a:p>
            <a:p>
              <a:pPr algn="just"/>
              <a:r>
                <a:rPr lang="es-ES" sz="1400" b="1" dirty="0" smtClean="0">
                  <a:solidFill>
                    <a:srgbClr val="4472C4"/>
                  </a:solidFill>
                </a:rPr>
                <a:t>M</a:t>
              </a:r>
              <a:r>
                <a:rPr lang="es-ES" sz="1400" b="1" dirty="0" smtClean="0">
                  <a:solidFill>
                    <a:schemeClr val="tx1"/>
                  </a:solidFill>
                </a:rPr>
                <a:t>ás </a:t>
              </a:r>
              <a:r>
                <a:rPr lang="es-ES" sz="1400" b="1" dirty="0">
                  <a:solidFill>
                    <a:schemeClr val="tx1"/>
                  </a:solidFill>
                </a:rPr>
                <a:t>estrecha </a:t>
              </a:r>
              <a:r>
                <a:rPr lang="es-ES" sz="1400" b="1" dirty="0" err="1" smtClean="0">
                  <a:solidFill>
                    <a:schemeClr val="tx1"/>
                  </a:solidFill>
                </a:rPr>
                <a:t>Mesio</a:t>
              </a:r>
              <a:r>
                <a:rPr lang="es-ES" sz="1400" b="1" dirty="0" smtClean="0">
                  <a:solidFill>
                    <a:schemeClr val="tx1"/>
                  </a:solidFill>
                </a:rPr>
                <a:t> D  que </a:t>
              </a:r>
              <a:r>
                <a:rPr lang="es-ES" sz="1400" b="1" dirty="0">
                  <a:solidFill>
                    <a:schemeClr val="tx1"/>
                  </a:solidFill>
                </a:rPr>
                <a:t>la del </a:t>
              </a:r>
              <a:r>
                <a:rPr lang="es-ES" sz="1400" b="1" dirty="0" smtClean="0">
                  <a:solidFill>
                    <a:schemeClr val="tx1"/>
                  </a:solidFill>
                </a:rPr>
                <a:t>16. </a:t>
              </a:r>
            </a:p>
            <a:p>
              <a:pPr algn="just"/>
              <a:r>
                <a:rPr lang="es-ES" sz="1400" b="1" dirty="0" smtClean="0">
                  <a:solidFill>
                    <a:schemeClr val="tx1"/>
                  </a:solidFill>
                </a:rPr>
                <a:t>3 raíces.</a:t>
              </a:r>
            </a:p>
            <a:p>
              <a:pPr algn="just"/>
              <a:endParaRPr lang="es-ES" sz="1400" b="1" dirty="0" smtClean="0">
                <a:solidFill>
                  <a:schemeClr val="tx1"/>
                </a:solidFill>
              </a:endParaRPr>
            </a:p>
            <a:p>
              <a:pPr algn="just"/>
              <a:r>
                <a:rPr lang="es-ES" sz="1400" b="1" dirty="0" smtClean="0">
                  <a:solidFill>
                    <a:schemeClr val="tx1"/>
                  </a:solidFill>
                </a:rPr>
                <a:t>  </a:t>
              </a:r>
            </a:p>
            <a:p>
              <a:pPr algn="just"/>
              <a:endParaRPr lang="es-ES" sz="1400" b="1" dirty="0" smtClean="0">
                <a:solidFill>
                  <a:schemeClr val="tx1"/>
                </a:solidFill>
              </a:endParaRPr>
            </a:p>
            <a:p>
              <a:pPr algn="just"/>
              <a:r>
                <a:rPr lang="es-ES" sz="1400" b="1" dirty="0" smtClean="0">
                  <a:solidFill>
                    <a:schemeClr val="tx1"/>
                  </a:solidFill>
                </a:rPr>
                <a:t> </a:t>
              </a:r>
              <a:endParaRPr lang="es-MX" sz="1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1211287" y="4367197"/>
              <a:ext cx="475087" cy="2138984"/>
              <a:chOff x="1211287" y="4367197"/>
              <a:chExt cx="475087" cy="2138984"/>
            </a:xfrm>
          </p:grpSpPr>
          <p:sp>
            <p:nvSpPr>
              <p:cNvPr id="8" name="CuadroTexto 7"/>
              <p:cNvSpPr txBox="1"/>
              <p:nvPr/>
            </p:nvSpPr>
            <p:spPr>
              <a:xfrm>
                <a:off x="1211287" y="4367197"/>
                <a:ext cx="475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>
                    <a:solidFill>
                      <a:srgbClr val="4472C4"/>
                    </a:solidFill>
                  </a:rPr>
                  <a:t>C</a:t>
                </a:r>
                <a:endParaRPr lang="es-MX" b="1" dirty="0">
                  <a:solidFill>
                    <a:srgbClr val="4472C4"/>
                  </a:solidFill>
                </a:endParaRPr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1211287" y="6136849"/>
                <a:ext cx="3422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 smtClean="0"/>
                  <a:t>O</a:t>
                </a:r>
                <a:endParaRPr lang="es-MX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492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89210" y="28904"/>
            <a:ext cx="923321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0" y="3436974"/>
            <a:ext cx="8263468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31089" y="3950209"/>
            <a:ext cx="3169997" cy="1954446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  </a:t>
            </a:r>
            <a:r>
              <a:rPr lang="es-ES" sz="1600" b="1" dirty="0" err="1" smtClean="0">
                <a:solidFill>
                  <a:schemeClr val="tx1"/>
                </a:solidFill>
              </a:rPr>
              <a:t>Oclusal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 4 Cúspides: 2 MV, 2  mesio-palatina no </a:t>
            </a:r>
            <a:r>
              <a:rPr lang="es-ES" sz="1600" b="1" dirty="0">
                <a:solidFill>
                  <a:schemeClr val="tx1"/>
                </a:solidFill>
              </a:rPr>
              <a:t>son tan grandes </a:t>
            </a:r>
            <a:r>
              <a:rPr lang="es-ES" sz="1600" b="1" dirty="0" smtClean="0">
                <a:solidFill>
                  <a:schemeClr val="tx1"/>
                </a:solidFill>
              </a:rPr>
              <a:t>y están </a:t>
            </a:r>
            <a:r>
              <a:rPr lang="es-ES" sz="1600" b="1" dirty="0">
                <a:solidFill>
                  <a:schemeClr val="tx1"/>
                </a:solidFill>
              </a:rPr>
              <a:t>menos desarrolladas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Se ven </a:t>
            </a:r>
            <a:r>
              <a:rPr lang="es-ES" sz="1600" b="1" dirty="0">
                <a:solidFill>
                  <a:schemeClr val="tx1"/>
                </a:solidFill>
              </a:rPr>
              <a:t>más surcos suplementarios, 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>
                <a:solidFill>
                  <a:schemeClr val="tx1"/>
                </a:solidFill>
              </a:rPr>
              <a:t>accidentales y fositas, en la cara </a:t>
            </a:r>
            <a:r>
              <a:rPr lang="es-ES" sz="1600" b="1" dirty="0" smtClean="0">
                <a:solidFill>
                  <a:schemeClr val="tx1"/>
                </a:solidFill>
              </a:rPr>
              <a:t>oclusal.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2656398" y="1085168"/>
            <a:ext cx="1173019" cy="32376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4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6403539" y="960475"/>
            <a:ext cx="2704122" cy="5195878"/>
            <a:chOff x="4960217" y="1279214"/>
            <a:chExt cx="2704122" cy="5195878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" t="7030" r="7201" b="4000"/>
            <a:stretch/>
          </p:blipFill>
          <p:spPr>
            <a:xfrm>
              <a:off x="4960217" y="1279214"/>
              <a:ext cx="2704122" cy="5195878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4960217" y="1441729"/>
              <a:ext cx="961825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Palatino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617720" y="4460488"/>
            <a:ext cx="4464892" cy="2028637"/>
            <a:chOff x="4617720" y="4460488"/>
            <a:chExt cx="4464892" cy="2028637"/>
          </a:xfrm>
        </p:grpSpPr>
        <p:sp>
          <p:nvSpPr>
            <p:cNvPr id="16" name="Rectángulo 15"/>
            <p:cNvSpPr/>
            <p:nvPr/>
          </p:nvSpPr>
          <p:spPr>
            <a:xfrm>
              <a:off x="4617720" y="6010507"/>
              <a:ext cx="4464892" cy="478618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400" b="1" dirty="0" smtClean="0">
                  <a:solidFill>
                    <a:srgbClr val="4472C4"/>
                  </a:solidFill>
                </a:rPr>
                <a:t>Cúspide D-P </a:t>
              </a:r>
              <a:r>
                <a:rPr lang="es-ES" sz="1400" b="1" dirty="0">
                  <a:solidFill>
                    <a:schemeClr val="tx1"/>
                  </a:solidFill>
                </a:rPr>
                <a:t>de la corona es menor. </a:t>
              </a:r>
              <a:r>
                <a:rPr lang="es-ES" sz="1400" b="1" dirty="0" smtClean="0">
                  <a:solidFill>
                    <a:schemeClr val="tx1"/>
                  </a:solidFill>
                </a:rPr>
                <a:t>La disto-V </a:t>
              </a:r>
              <a:r>
                <a:rPr lang="es-ES" sz="1400" b="1" dirty="0">
                  <a:solidFill>
                    <a:schemeClr val="tx1"/>
                  </a:solidFill>
                </a:rPr>
                <a:t>se puede ver a través del </a:t>
              </a:r>
              <a:r>
                <a:rPr lang="es-ES" sz="1400" b="1" i="1" dirty="0" err="1" smtClean="0">
                  <a:solidFill>
                    <a:schemeClr val="tx1"/>
                  </a:solidFill>
                </a:rPr>
                <a:t>sulcus</a:t>
              </a:r>
              <a:r>
                <a:rPr lang="es-ES" sz="1400" b="1" i="1" dirty="0" smtClean="0">
                  <a:solidFill>
                    <a:schemeClr val="tx1"/>
                  </a:solidFill>
                </a:rPr>
                <a:t>.  </a:t>
              </a:r>
              <a:endParaRPr lang="es-MX" sz="1400" b="1" i="1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Conector recto de flecha 7"/>
            <p:cNvCxnSpPr/>
            <p:nvPr/>
          </p:nvCxnSpPr>
          <p:spPr>
            <a:xfrm flipH="1">
              <a:off x="8951676" y="4460488"/>
              <a:ext cx="2753" cy="1186391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o 11"/>
          <p:cNvGrpSpPr/>
          <p:nvPr/>
        </p:nvGrpSpPr>
        <p:grpSpPr>
          <a:xfrm>
            <a:off x="3236916" y="1819877"/>
            <a:ext cx="3130284" cy="3518569"/>
            <a:chOff x="3200400" y="1784609"/>
            <a:chExt cx="3130284" cy="3518569"/>
          </a:xfrm>
        </p:grpSpPr>
        <p:sp>
          <p:nvSpPr>
            <p:cNvPr id="10" name="Rectángulo 9"/>
            <p:cNvSpPr/>
            <p:nvPr/>
          </p:nvSpPr>
          <p:spPr>
            <a:xfrm>
              <a:off x="3200400" y="1970510"/>
              <a:ext cx="880708" cy="16927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es-MX" sz="1200" b="1" dirty="0" smtClean="0"/>
                <a:t>  </a:t>
              </a:r>
              <a:r>
                <a:rPr lang="es-MX" sz="1300" b="1" dirty="0" smtClean="0"/>
                <a:t>Distal cúspides muy alargadas  </a:t>
              </a:r>
              <a:r>
                <a:rPr lang="es-MX" sz="1300" b="1" dirty="0"/>
                <a:t>aplanadas </a:t>
              </a:r>
              <a:r>
                <a:rPr lang="es-MX" sz="1300" b="1" dirty="0" smtClean="0">
                  <a:solidFill>
                    <a:srgbClr val="ED7D31"/>
                  </a:solidFill>
                </a:rPr>
                <a:t>Vestibular</a:t>
              </a:r>
            </a:p>
            <a:p>
              <a:pPr algn="just"/>
              <a:r>
                <a:rPr lang="es-MX" sz="1300" b="1" dirty="0" smtClean="0">
                  <a:solidFill>
                    <a:srgbClr val="ED7D31"/>
                  </a:solidFill>
                </a:rPr>
                <a:t>Palatinas  </a:t>
              </a:r>
              <a:r>
                <a:rPr lang="es-MX" sz="1300" b="1" dirty="0"/>
                <a:t>cortas </a:t>
              </a:r>
              <a:r>
                <a:rPr lang="es-MX" sz="1300" b="1" dirty="0" smtClean="0"/>
                <a:t>CO</a:t>
              </a:r>
              <a:endParaRPr lang="es-MX" sz="1300" b="1" dirty="0"/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1" t="6546" r="7207" b="4727"/>
            <a:stretch/>
          </p:blipFill>
          <p:spPr>
            <a:xfrm flipH="1">
              <a:off x="4081108" y="1784609"/>
              <a:ext cx="2249576" cy="3518569"/>
            </a:xfrm>
            <a:prstGeom prst="rect">
              <a:avLst/>
            </a:prstGeom>
          </p:spPr>
        </p:pic>
      </p:grpSp>
      <p:sp>
        <p:nvSpPr>
          <p:cNvPr id="32" name="Rectángulo 31">
            <a:hlinkClick r:id="rId7" action="ppaction://hlinksldjump"/>
          </p:cNvPr>
          <p:cNvSpPr/>
          <p:nvPr/>
        </p:nvSpPr>
        <p:spPr>
          <a:xfrm>
            <a:off x="3995169" y="1256435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 smtClean="0">
                <a:solidFill>
                  <a:schemeClr val="tx1"/>
                </a:solidFill>
              </a:rPr>
              <a:t>Mesial</a:t>
            </a:r>
            <a:r>
              <a:rPr lang="es-ES" sz="1400" b="1" dirty="0" smtClean="0">
                <a:solidFill>
                  <a:schemeClr val="tx1"/>
                </a:solidFill>
              </a:rPr>
              <a:t> </a:t>
            </a:r>
            <a:endParaRPr lang="es-MX" sz="1400" b="1" dirty="0">
              <a:solidFill>
                <a:schemeClr val="tx1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22688" y="242902"/>
            <a:ext cx="2461860" cy="3194072"/>
            <a:chOff x="22688" y="242902"/>
            <a:chExt cx="2461860" cy="3194072"/>
          </a:xfrm>
        </p:grpSpPr>
        <p:sp>
          <p:nvSpPr>
            <p:cNvPr id="35" name="Rectángulo 34"/>
            <p:cNvSpPr/>
            <p:nvPr/>
          </p:nvSpPr>
          <p:spPr>
            <a:xfrm>
              <a:off x="658368" y="242902"/>
              <a:ext cx="1057719" cy="600562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17 </a:t>
              </a:r>
            </a:p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2</a:t>
              </a:r>
              <a:r>
                <a:rPr lang="es-ES" sz="1200" b="1" dirty="0" smtClean="0">
                  <a:solidFill>
                    <a:schemeClr val="tx1"/>
                  </a:solidFill>
                </a:rPr>
                <a:t>do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 molar   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88" y="969294"/>
              <a:ext cx="2461860" cy="2467680"/>
            </a:xfrm>
            <a:prstGeom prst="rect">
              <a:avLst/>
            </a:prstGeom>
          </p:spPr>
        </p:pic>
      </p:grpSp>
      <p:grpSp>
        <p:nvGrpSpPr>
          <p:cNvPr id="23" name="Grupo 22"/>
          <p:cNvGrpSpPr/>
          <p:nvPr/>
        </p:nvGrpSpPr>
        <p:grpSpPr>
          <a:xfrm>
            <a:off x="7365364" y="161242"/>
            <a:ext cx="1552655" cy="563969"/>
            <a:chOff x="7473572" y="140212"/>
            <a:chExt cx="1552655" cy="563969"/>
          </a:xfrm>
        </p:grpSpPr>
        <p:sp>
          <p:nvSpPr>
            <p:cNvPr id="26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3985474" y="4969114"/>
            <a:ext cx="2235761" cy="369332"/>
            <a:chOff x="3985474" y="4969114"/>
            <a:chExt cx="2235761" cy="369332"/>
          </a:xfrm>
        </p:grpSpPr>
        <p:sp>
          <p:nvSpPr>
            <p:cNvPr id="2" name="CuadroTexto 1"/>
            <p:cNvSpPr txBox="1"/>
            <p:nvPr/>
          </p:nvSpPr>
          <p:spPr>
            <a:xfrm>
              <a:off x="3985474" y="4969114"/>
              <a:ext cx="277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rgbClr val="ED7D31"/>
                  </a:solidFill>
                </a:rPr>
                <a:t>V</a:t>
              </a:r>
              <a:endParaRPr lang="es-MX" dirty="0">
                <a:solidFill>
                  <a:srgbClr val="ED7D31"/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5886757" y="4969114"/>
              <a:ext cx="334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rgbClr val="ED7D31"/>
                  </a:solidFill>
                </a:rPr>
                <a:t>P</a:t>
              </a:r>
              <a:endParaRPr lang="es-MX" dirty="0">
                <a:solidFill>
                  <a:srgbClr val="ED7D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318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351" y="0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18178" y="3395685"/>
            <a:ext cx="9168173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4186319" y="3561094"/>
            <a:ext cx="4828753" cy="274416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Este diente es  de forma muy irregular.</a:t>
            </a: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Habitualmente no tienen espacio para </a:t>
            </a:r>
            <a:r>
              <a:rPr lang="es-ES" sz="1600" b="1" dirty="0" err="1" smtClean="0">
                <a:solidFill>
                  <a:schemeClr val="tx1"/>
                </a:solidFill>
              </a:rPr>
              <a:t>erupcionar</a:t>
            </a:r>
            <a:r>
              <a:rPr lang="es-ES" sz="1600" b="1" dirty="0" smtClean="0">
                <a:solidFill>
                  <a:schemeClr val="tx1"/>
                </a:solidFill>
              </a:rPr>
              <a:t>, por  lo cual  se extraen.</a:t>
            </a:r>
          </a:p>
          <a:p>
            <a:pPr algn="just"/>
            <a:endParaRPr lang="es-ES" sz="1600" b="1" dirty="0" smtClean="0">
              <a:solidFill>
                <a:schemeClr val="tx1"/>
              </a:solidFill>
            </a:endParaRP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Corona corta de C- </a:t>
            </a:r>
            <a:r>
              <a:rPr lang="es-ES" sz="1600" b="1" dirty="0" err="1" smtClean="0">
                <a:solidFill>
                  <a:schemeClr val="tx1"/>
                </a:solidFill>
              </a:rPr>
              <a:t>Oclusal</a:t>
            </a:r>
            <a:r>
              <a:rPr lang="es-ES" sz="1600" b="1" dirty="0" smtClean="0">
                <a:solidFill>
                  <a:schemeClr val="tx1"/>
                </a:solidFill>
              </a:rPr>
              <a:t> y más estrecha, </a:t>
            </a:r>
            <a:r>
              <a:rPr lang="es-ES" sz="1600" b="1" dirty="0" err="1" smtClean="0">
                <a:solidFill>
                  <a:schemeClr val="tx1"/>
                </a:solidFill>
              </a:rPr>
              <a:t>Mesio</a:t>
            </a:r>
            <a:r>
              <a:rPr lang="es-ES" sz="1600" b="1" dirty="0" smtClean="0">
                <a:solidFill>
                  <a:schemeClr val="tx1"/>
                </a:solidFill>
              </a:rPr>
              <a:t>- D, que las del 17 y 16.</a:t>
            </a:r>
          </a:p>
          <a:p>
            <a:pPr algn="just"/>
            <a:endParaRPr lang="es-ES" sz="1600" b="1" dirty="0" smtClean="0">
              <a:solidFill>
                <a:schemeClr val="tx1"/>
              </a:solidFill>
            </a:endParaRP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 Las raíces fusionadas son cónicas, </a:t>
            </a:r>
            <a:r>
              <a:rPr lang="es-ES" sz="1600" b="1" dirty="0">
                <a:solidFill>
                  <a:schemeClr val="tx1"/>
                </a:solidFill>
              </a:rPr>
              <a:t>y </a:t>
            </a:r>
            <a:r>
              <a:rPr lang="es-ES" sz="1600" b="1" dirty="0" smtClean="0">
                <a:solidFill>
                  <a:schemeClr val="tx1"/>
                </a:solidFill>
              </a:rPr>
              <a:t>la presencia de una bifurcación.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4" action="ppaction://hlinksldjump"/>
          </p:cNvPr>
          <p:cNvSpPr/>
          <p:nvPr/>
        </p:nvSpPr>
        <p:spPr>
          <a:xfrm>
            <a:off x="4186320" y="6484777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27720" y="2977376"/>
            <a:ext cx="728893" cy="681517"/>
            <a:chOff x="475191" y="2601135"/>
            <a:chExt cx="651082" cy="904957"/>
          </a:xfrm>
        </p:grpSpPr>
        <p:cxnSp>
          <p:nvCxnSpPr>
            <p:cNvPr id="6" name="Conector recto de flecha 5"/>
            <p:cNvCxnSpPr/>
            <p:nvPr/>
          </p:nvCxnSpPr>
          <p:spPr>
            <a:xfrm>
              <a:off x="475191" y="2601135"/>
              <a:ext cx="640796" cy="2008"/>
            </a:xfrm>
            <a:prstGeom prst="straightConnector1">
              <a:avLst/>
            </a:prstGeom>
            <a:ln w="38100">
              <a:solidFill>
                <a:srgbClr val="36497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/>
            <p:nvPr/>
          </p:nvCxnSpPr>
          <p:spPr>
            <a:xfrm>
              <a:off x="475191" y="3492587"/>
              <a:ext cx="651082" cy="13505"/>
            </a:xfrm>
            <a:prstGeom prst="straightConnector1">
              <a:avLst/>
            </a:prstGeom>
            <a:ln w="38100">
              <a:solidFill>
                <a:srgbClr val="36497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7462417" y="93236"/>
            <a:ext cx="1552655" cy="563969"/>
            <a:chOff x="7473572" y="140212"/>
            <a:chExt cx="1552655" cy="563969"/>
          </a:xfrm>
        </p:grpSpPr>
        <p:sp>
          <p:nvSpPr>
            <p:cNvPr id="15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grpSp>
        <p:nvGrpSpPr>
          <p:cNvPr id="18" name="Grupo 17"/>
          <p:cNvGrpSpPr/>
          <p:nvPr/>
        </p:nvGrpSpPr>
        <p:grpSpPr>
          <a:xfrm>
            <a:off x="5577840" y="1033930"/>
            <a:ext cx="2953245" cy="2161640"/>
            <a:chOff x="6184656" y="1033930"/>
            <a:chExt cx="2346429" cy="1921352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4656" y="1033930"/>
              <a:ext cx="2346429" cy="1921352"/>
            </a:xfrm>
            <a:prstGeom prst="rect">
              <a:avLst/>
            </a:prstGeom>
          </p:spPr>
        </p:pic>
        <p:sp>
          <p:nvSpPr>
            <p:cNvPr id="11" name="Elipse 10"/>
            <p:cNvSpPr/>
            <p:nvPr/>
          </p:nvSpPr>
          <p:spPr>
            <a:xfrm>
              <a:off x="7981343" y="1846949"/>
              <a:ext cx="518926" cy="620206"/>
            </a:xfrm>
            <a:prstGeom prst="ellipse">
              <a:avLst/>
            </a:prstGeom>
            <a:noFill/>
            <a:ln w="1905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noFill/>
              </a:endParaRPr>
            </a:p>
          </p:txBody>
        </p:sp>
      </p:grpSp>
      <p:cxnSp>
        <p:nvCxnSpPr>
          <p:cNvPr id="13" name="Conector recto de flecha 12"/>
          <p:cNvCxnSpPr/>
          <p:nvPr/>
        </p:nvCxnSpPr>
        <p:spPr>
          <a:xfrm flipH="1">
            <a:off x="8023860" y="1362974"/>
            <a:ext cx="386896" cy="300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6251" y="2524113"/>
            <a:ext cx="2439827" cy="2173179"/>
          </a:xfrm>
          <a:prstGeom prst="rect">
            <a:avLst/>
          </a:prstGeom>
          <a:effectLst>
            <a:glow rad="63500">
              <a:schemeClr val="accent1">
                <a:alpha val="40000"/>
              </a:schemeClr>
            </a:glow>
          </a:effectLst>
        </p:spPr>
      </p:pic>
      <p:sp>
        <p:nvSpPr>
          <p:cNvPr id="35" name="Rectángulo 34"/>
          <p:cNvSpPr/>
          <p:nvPr/>
        </p:nvSpPr>
        <p:spPr>
          <a:xfrm>
            <a:off x="407356" y="136372"/>
            <a:ext cx="1199099" cy="657205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18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 3</a:t>
            </a:r>
            <a:r>
              <a:rPr lang="es-ES" sz="1200" b="1" dirty="0" smtClean="0">
                <a:solidFill>
                  <a:schemeClr val="tx1"/>
                </a:solidFill>
              </a:rPr>
              <a:t>er</a:t>
            </a:r>
            <a:r>
              <a:rPr lang="es-ES" sz="1600" b="1" dirty="0" smtClean="0">
                <a:solidFill>
                  <a:schemeClr val="tx1"/>
                </a:solidFill>
              </a:rPr>
              <a:t>  molar  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131245">
            <a:off x="163059" y="3288468"/>
            <a:ext cx="1079606" cy="11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5 -1.11111E-6 C -0.02205 -0.03495 -0.01962 -0.06204 -0.01667 -0.06204 C -0.01354 -0.06204 -0.01111 -0.03495 -0.01111 -1.11111E-6 C -0.01111 0.03495 -0.00868 0.06204 -0.00556 0.06204 C -0.0026 0.06204 2.77778E-7 0.03495 2.77778E-7 -1.11111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974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3005668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5" name="Rectángulo 24">
            <a:hlinkClick r:id="rId4" action="ppaction://hlinksldjump"/>
          </p:cNvPr>
          <p:cNvSpPr/>
          <p:nvPr/>
        </p:nvSpPr>
        <p:spPr>
          <a:xfrm>
            <a:off x="3643844" y="1292833"/>
            <a:ext cx="983912" cy="347546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Lingual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6" name="Rectángulo 25">
            <a:hlinkClick r:id="rId5" action="ppaction://hlinksldjump"/>
          </p:cNvPr>
          <p:cNvSpPr/>
          <p:nvPr/>
        </p:nvSpPr>
        <p:spPr>
          <a:xfrm>
            <a:off x="4269586" y="1861436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>
            <a:hlinkClick r:id="rId5" action="ppaction://hlinksldjump"/>
          </p:cNvPr>
          <p:cNvSpPr/>
          <p:nvPr/>
        </p:nvSpPr>
        <p:spPr>
          <a:xfrm>
            <a:off x="5308639" y="1214643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hlinkClick r:id="rId6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6382432" y="3436974"/>
            <a:ext cx="2761568" cy="3073005"/>
            <a:chOff x="6326878" y="1897909"/>
            <a:chExt cx="2761568" cy="3073005"/>
          </a:xfrm>
        </p:grpSpPr>
        <p:sp>
          <p:nvSpPr>
            <p:cNvPr id="28" name="Rectángulo 27"/>
            <p:cNvSpPr/>
            <p:nvPr/>
          </p:nvSpPr>
          <p:spPr>
            <a:xfrm>
              <a:off x="7869451" y="1897909"/>
              <a:ext cx="854866" cy="3760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rgbClr val="36497B"/>
                  </a:solidFill>
                </a:rPr>
                <a:t>Incisal</a:t>
              </a:r>
              <a:endParaRPr lang="es-MX" sz="1600" b="1" dirty="0">
                <a:solidFill>
                  <a:srgbClr val="36497B"/>
                </a:solidFill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326878" y="4232250"/>
              <a:ext cx="2761568" cy="738664"/>
            </a:xfrm>
            <a:prstGeom prst="rect">
              <a:avLst/>
            </a:prstGeom>
            <a:solidFill>
              <a:srgbClr val="E5D7C3"/>
            </a:solidFill>
            <a:ln>
              <a:solidFill>
                <a:srgbClr val="36497B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es-ES" sz="1400" b="1" dirty="0" smtClean="0"/>
                <a:t>Borde es </a:t>
              </a:r>
              <a:r>
                <a:rPr lang="es-ES" sz="1400" b="1" dirty="0"/>
                <a:t>redondeado o </a:t>
              </a:r>
              <a:r>
                <a:rPr lang="es-ES" sz="1400" b="1" dirty="0" smtClean="0"/>
                <a:t>aplanado,  </a:t>
              </a:r>
              <a:r>
                <a:rPr lang="es-ES" sz="1400" b="1" dirty="0"/>
                <a:t>por desgaste, </a:t>
              </a:r>
              <a:r>
                <a:rPr lang="es-ES" sz="1400" b="1" dirty="0" smtClean="0"/>
                <a:t>se pierden los </a:t>
              </a:r>
              <a:r>
                <a:rPr lang="es-ES" sz="1400" b="1" dirty="0" err="1" smtClean="0"/>
                <a:t>periquimatos</a:t>
              </a:r>
              <a:r>
                <a:rPr lang="es-ES" sz="1400" b="1" dirty="0" smtClean="0"/>
                <a:t>.</a:t>
              </a:r>
              <a:endParaRPr lang="es-MX" sz="1400" b="1" dirty="0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154870" y="208072"/>
            <a:ext cx="3171438" cy="6164646"/>
            <a:chOff x="154870" y="208072"/>
            <a:chExt cx="3171438" cy="6164646"/>
          </a:xfrm>
        </p:grpSpPr>
        <p:grpSp>
          <p:nvGrpSpPr>
            <p:cNvPr id="11" name="Grupo 10"/>
            <p:cNvGrpSpPr/>
            <p:nvPr/>
          </p:nvGrpSpPr>
          <p:grpSpPr>
            <a:xfrm>
              <a:off x="320752" y="208072"/>
              <a:ext cx="3005556" cy="6156726"/>
              <a:chOff x="262988" y="285323"/>
              <a:chExt cx="3005556" cy="6156726"/>
            </a:xfrm>
          </p:grpSpPr>
          <p:sp>
            <p:nvSpPr>
              <p:cNvPr id="2" name="Rectángulo 1"/>
              <p:cNvSpPr/>
              <p:nvPr/>
            </p:nvSpPr>
            <p:spPr>
              <a:xfrm>
                <a:off x="262988" y="285323"/>
                <a:ext cx="1439484" cy="584775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>
                <a:spAutoFit/>
              </a:bodyPr>
              <a:lstStyle/>
              <a:p>
                <a:r>
                  <a:rPr lang="es-ES" sz="1600" b="1" dirty="0" smtClean="0">
                    <a:solidFill>
                      <a:srgbClr val="36497B"/>
                    </a:solidFill>
                  </a:rPr>
                  <a:t>    41 Incisivo </a:t>
                </a:r>
              </a:p>
              <a:p>
                <a:r>
                  <a:rPr lang="es-ES" sz="1600" b="1" dirty="0" smtClean="0">
                    <a:solidFill>
                      <a:srgbClr val="36497B"/>
                    </a:solidFill>
                  </a:rPr>
                  <a:t>central inferior </a:t>
                </a:r>
                <a:endParaRPr lang="es-MX" sz="1600" b="1" dirty="0">
                  <a:solidFill>
                    <a:srgbClr val="36497B"/>
                  </a:solidFill>
                </a:endParaRPr>
              </a:p>
            </p:txBody>
          </p:sp>
          <p:grpSp>
            <p:nvGrpSpPr>
              <p:cNvPr id="7" name="Grupo 6"/>
              <p:cNvGrpSpPr/>
              <p:nvPr/>
            </p:nvGrpSpPr>
            <p:grpSpPr>
              <a:xfrm>
                <a:off x="1684713" y="1418945"/>
                <a:ext cx="1583831" cy="5023104"/>
                <a:chOff x="1636526" y="1371848"/>
                <a:chExt cx="1583831" cy="5023104"/>
              </a:xfrm>
            </p:grpSpPr>
            <p:pic>
              <p:nvPicPr>
                <p:cNvPr id="16" name="Imagen 15"/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5E86BA"/>
                    </a:clrFrom>
                    <a:clrTo>
                      <a:srgbClr val="5E86BA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606" t="16535" r="45740" b="18727"/>
                <a:stretch/>
              </p:blipFill>
              <p:spPr>
                <a:xfrm>
                  <a:off x="1636526" y="1371848"/>
                  <a:ext cx="1583831" cy="5023104"/>
                </a:xfrm>
                <a:prstGeom prst="rect">
                  <a:avLst/>
                </a:prstGeom>
              </p:spPr>
            </p:pic>
            <p:sp>
              <p:nvSpPr>
                <p:cNvPr id="6" name="CuadroTexto 5"/>
                <p:cNvSpPr txBox="1"/>
                <p:nvPr/>
              </p:nvSpPr>
              <p:spPr>
                <a:xfrm>
                  <a:off x="1764802" y="5849376"/>
                  <a:ext cx="52180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400" b="1" dirty="0" smtClean="0"/>
                    <a:t>42</a:t>
                  </a:r>
                  <a:endParaRPr lang="es-MX" sz="2400" b="1" dirty="0"/>
                </a:p>
              </p:txBody>
            </p:sp>
          </p:grpSp>
        </p:grp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870" y="1252481"/>
              <a:ext cx="1425018" cy="5120237"/>
            </a:xfrm>
            <a:prstGeom prst="rect">
              <a:avLst/>
            </a:prstGeom>
          </p:spPr>
        </p:pic>
      </p:grpSp>
      <p:sp>
        <p:nvSpPr>
          <p:cNvPr id="23" name="Rectángulo 22"/>
          <p:cNvSpPr/>
          <p:nvPr/>
        </p:nvSpPr>
        <p:spPr>
          <a:xfrm>
            <a:off x="1155705" y="4709304"/>
            <a:ext cx="1058016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182380" y="4137041"/>
            <a:ext cx="1760149" cy="222775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Forma rectangular  se va estrechando de </a:t>
            </a:r>
            <a:r>
              <a:rPr lang="es-ES" sz="1600" b="1" dirty="0" err="1" smtClean="0">
                <a:solidFill>
                  <a:schemeClr val="tx1"/>
                </a:solidFill>
              </a:rPr>
              <a:t>Incisal</a:t>
            </a:r>
            <a:r>
              <a:rPr lang="es-ES" sz="1600" b="1" dirty="0" smtClean="0">
                <a:solidFill>
                  <a:schemeClr val="tx1"/>
                </a:solidFill>
              </a:rPr>
              <a:t> a Cervical, lisa</a:t>
            </a:r>
            <a:r>
              <a:rPr lang="es-ES" sz="1600" b="1" dirty="0">
                <a:solidFill>
                  <a:schemeClr val="tx1"/>
                </a:solidFill>
              </a:rPr>
              <a:t>, </a:t>
            </a:r>
            <a:r>
              <a:rPr lang="es-ES" sz="1600" b="1" dirty="0" smtClean="0">
                <a:solidFill>
                  <a:schemeClr val="tx1"/>
                </a:solidFill>
              </a:rPr>
              <a:t>y </a:t>
            </a:r>
            <a:r>
              <a:rPr lang="es-ES" sz="1600" b="1" dirty="0">
                <a:solidFill>
                  <a:schemeClr val="tx1"/>
                </a:solidFill>
              </a:rPr>
              <a:t>aplanada en el tercio </a:t>
            </a:r>
            <a:r>
              <a:rPr lang="es-ES" sz="1600" b="1" dirty="0" smtClean="0">
                <a:solidFill>
                  <a:schemeClr val="tx1"/>
                </a:solidFill>
              </a:rPr>
              <a:t>incisal, </a:t>
            </a:r>
            <a:r>
              <a:rPr lang="es-ES" sz="1600" b="1" dirty="0">
                <a:solidFill>
                  <a:schemeClr val="tx1"/>
                </a:solidFill>
              </a:rPr>
              <a:t>excepto en </a:t>
            </a:r>
            <a:r>
              <a:rPr lang="es-ES" sz="1600" b="1" dirty="0" smtClean="0">
                <a:solidFill>
                  <a:schemeClr val="tx1"/>
                </a:solidFill>
              </a:rPr>
              <a:t>los </a:t>
            </a:r>
            <a:r>
              <a:rPr lang="es-ES" sz="1600" b="1" dirty="0">
                <a:solidFill>
                  <a:schemeClr val="tx1"/>
                </a:solidFill>
              </a:rPr>
              <a:t>diente de reciente </a:t>
            </a:r>
            <a:r>
              <a:rPr lang="es-ES" sz="1600" b="1" dirty="0" smtClean="0">
                <a:solidFill>
                  <a:schemeClr val="tx1"/>
                </a:solidFill>
              </a:rPr>
              <a:t>erupción. 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9500" y="3764344"/>
            <a:ext cx="2245005" cy="2023770"/>
          </a:xfrm>
          <a:prstGeom prst="rect">
            <a:avLst/>
          </a:prstGeom>
        </p:spPr>
      </p:pic>
      <p:grpSp>
        <p:nvGrpSpPr>
          <p:cNvPr id="30" name="Grupo 29"/>
          <p:cNvGrpSpPr/>
          <p:nvPr/>
        </p:nvGrpSpPr>
        <p:grpSpPr>
          <a:xfrm>
            <a:off x="7442513" y="103027"/>
            <a:ext cx="1552655" cy="563969"/>
            <a:chOff x="7473572" y="140212"/>
            <a:chExt cx="1552655" cy="563969"/>
          </a:xfrm>
        </p:grpSpPr>
        <p:sp>
          <p:nvSpPr>
            <p:cNvPr id="31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65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268" y="7974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3709959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3" name="Rectángulo 22">
            <a:hlinkClick r:id="rId4" action="ppaction://hlinksldjump"/>
          </p:cNvPr>
          <p:cNvSpPr/>
          <p:nvPr/>
        </p:nvSpPr>
        <p:spPr>
          <a:xfrm>
            <a:off x="2854381" y="940052"/>
            <a:ext cx="1070847" cy="352835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6" name="Rectángulo 25">
            <a:hlinkClick r:id="rId5" action="ppaction://hlinksldjump"/>
          </p:cNvPr>
          <p:cNvSpPr/>
          <p:nvPr/>
        </p:nvSpPr>
        <p:spPr>
          <a:xfrm>
            <a:off x="4635431" y="1123611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>
            <a:hlinkClick r:id="rId5" action="ppaction://hlinksldjump"/>
          </p:cNvPr>
          <p:cNvSpPr/>
          <p:nvPr/>
        </p:nvSpPr>
        <p:spPr>
          <a:xfrm>
            <a:off x="6212402" y="954334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hlinkClick r:id="rId6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-169454" y="954334"/>
            <a:ext cx="2135728" cy="6104298"/>
            <a:chOff x="127726" y="726526"/>
            <a:chExt cx="2135728" cy="5566622"/>
          </a:xfrm>
        </p:grpSpPr>
        <p:sp>
          <p:nvSpPr>
            <p:cNvPr id="2" name="Rectángulo 1"/>
            <p:cNvSpPr/>
            <p:nvPr/>
          </p:nvSpPr>
          <p:spPr>
            <a:xfrm>
              <a:off x="331311" y="726526"/>
              <a:ext cx="1617709" cy="533267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/>
            <a:p>
              <a:pPr marL="342900" indent="-342900" algn="ctr">
                <a:buAutoNum type="arabicPlain" startAt="41"/>
              </a:pPr>
              <a:r>
                <a:rPr lang="es-ES" sz="1600" b="1" dirty="0" smtClean="0">
                  <a:solidFill>
                    <a:srgbClr val="36497B"/>
                  </a:solidFill>
                </a:rPr>
                <a:t>Incisivo </a:t>
              </a:r>
            </a:p>
            <a:p>
              <a:pPr algn="ctr"/>
              <a:r>
                <a:rPr lang="es-ES" sz="1600" b="1" dirty="0" smtClean="0">
                  <a:solidFill>
                    <a:srgbClr val="36497B"/>
                  </a:solidFill>
                </a:rPr>
                <a:t>central inferior </a:t>
              </a:r>
              <a:endParaRPr lang="es-MX" sz="1600" b="1" dirty="0">
                <a:solidFill>
                  <a:srgbClr val="36497B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80" t="19551" r="38571" b="12825"/>
            <a:stretch/>
          </p:blipFill>
          <p:spPr>
            <a:xfrm>
              <a:off x="127726" y="1424585"/>
              <a:ext cx="2135728" cy="4868563"/>
            </a:xfrm>
            <a:prstGeom prst="rect">
              <a:avLst/>
            </a:prstGeom>
          </p:spPr>
        </p:pic>
      </p:grpSp>
      <p:sp>
        <p:nvSpPr>
          <p:cNvPr id="29" name="Rectángulo 28"/>
          <p:cNvSpPr/>
          <p:nvPr/>
        </p:nvSpPr>
        <p:spPr>
          <a:xfrm>
            <a:off x="5367185" y="5136442"/>
            <a:ext cx="3488176" cy="82476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1400" b="1" dirty="0" smtClean="0">
              <a:solidFill>
                <a:schemeClr val="tx1"/>
              </a:solidFill>
            </a:endParaRPr>
          </a:p>
          <a:p>
            <a:pPr algn="just"/>
            <a:r>
              <a:rPr lang="es-ES" sz="1400" b="1" dirty="0" smtClean="0">
                <a:solidFill>
                  <a:schemeClr val="tx1"/>
                </a:solidFill>
              </a:rPr>
              <a:t> Lingual es </a:t>
            </a:r>
            <a:r>
              <a:rPr lang="es-ES" sz="1400" b="1" dirty="0">
                <a:solidFill>
                  <a:schemeClr val="tx1"/>
                </a:solidFill>
              </a:rPr>
              <a:t>muy notorio </a:t>
            </a:r>
            <a:r>
              <a:rPr lang="es-ES" sz="1400" b="1" dirty="0" smtClean="0">
                <a:solidFill>
                  <a:schemeClr val="tx1"/>
                </a:solidFill>
              </a:rPr>
              <a:t>que </a:t>
            </a:r>
            <a:r>
              <a:rPr lang="es-ES" sz="1400" b="1" dirty="0">
                <a:solidFill>
                  <a:schemeClr val="tx1"/>
                </a:solidFill>
              </a:rPr>
              <a:t>no existen líneas de desarrollo en el cíngulo del tercio apical</a:t>
            </a:r>
            <a:r>
              <a:rPr lang="es-ES" sz="1400" b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MX" sz="1400" b="1" dirty="0">
              <a:solidFill>
                <a:schemeClr val="tx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478080" y="3542178"/>
            <a:ext cx="3143188" cy="2656657"/>
            <a:chOff x="1478080" y="3542178"/>
            <a:chExt cx="3143188" cy="2656657"/>
          </a:xfrm>
        </p:grpSpPr>
        <p:sp>
          <p:nvSpPr>
            <p:cNvPr id="24" name="CuadroTexto 23"/>
            <p:cNvSpPr txBox="1"/>
            <p:nvPr/>
          </p:nvSpPr>
          <p:spPr>
            <a:xfrm>
              <a:off x="1478080" y="5460171"/>
              <a:ext cx="3143188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400" b="1" dirty="0"/>
                <a:t>Corona es lisa con una concavidad muy ligera en el </a:t>
              </a:r>
              <a:r>
                <a:rPr lang="es-ES" sz="1400" b="1" dirty="0" smtClean="0"/>
                <a:t>1/3 incisal, poco definido el  </a:t>
              </a:r>
              <a:r>
                <a:rPr lang="es-ES" sz="1400" b="1" dirty="0"/>
                <a:t>borde </a:t>
              </a:r>
              <a:r>
                <a:rPr lang="es-ES" sz="1400" b="1" dirty="0" smtClean="0"/>
                <a:t>marginal. </a:t>
              </a:r>
              <a:endParaRPr lang="es-ES" sz="1400" b="1" dirty="0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1690574" y="3542178"/>
              <a:ext cx="961825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Lingual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ángulo 19">
            <a:hlinkClick r:id="rId5" action="ppaction://hlinksldjump"/>
          </p:cNvPr>
          <p:cNvSpPr/>
          <p:nvPr/>
        </p:nvSpPr>
        <p:spPr>
          <a:xfrm>
            <a:off x="2908891" y="1720866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Incisal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7102" y="3231134"/>
            <a:ext cx="2847975" cy="1819275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>
            <a:off x="6862486" y="3542178"/>
            <a:ext cx="0" cy="4460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o 18"/>
          <p:cNvGrpSpPr/>
          <p:nvPr/>
        </p:nvGrpSpPr>
        <p:grpSpPr>
          <a:xfrm>
            <a:off x="7560108" y="143708"/>
            <a:ext cx="1552655" cy="563969"/>
            <a:chOff x="7473572" y="140212"/>
            <a:chExt cx="1552655" cy="563969"/>
          </a:xfrm>
        </p:grpSpPr>
        <p:sp>
          <p:nvSpPr>
            <p:cNvPr id="22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70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30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974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0" y="3400117"/>
            <a:ext cx="9153813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3080084" y="266264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3" name="Rectángulo 22">
            <a:hlinkClick r:id="rId4" action="ppaction://hlinksldjump"/>
          </p:cNvPr>
          <p:cNvSpPr/>
          <p:nvPr/>
        </p:nvSpPr>
        <p:spPr>
          <a:xfrm>
            <a:off x="2609205" y="1080956"/>
            <a:ext cx="1104151" cy="3798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5" name="Rectángulo 24">
            <a:hlinkClick r:id="rId5" action="ppaction://hlinksldjump"/>
          </p:cNvPr>
          <p:cNvSpPr/>
          <p:nvPr/>
        </p:nvSpPr>
        <p:spPr>
          <a:xfrm>
            <a:off x="4765208" y="961857"/>
            <a:ext cx="961825" cy="3862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Lingual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hlinkClick r:id="rId6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558876" y="4640278"/>
            <a:ext cx="3836084" cy="1362668"/>
            <a:chOff x="1558876" y="4640278"/>
            <a:chExt cx="2298536" cy="1362668"/>
          </a:xfrm>
        </p:grpSpPr>
        <p:sp>
          <p:nvSpPr>
            <p:cNvPr id="16" name="Rectángulo 15"/>
            <p:cNvSpPr/>
            <p:nvPr/>
          </p:nvSpPr>
          <p:spPr>
            <a:xfrm>
              <a:off x="1558876" y="4813481"/>
              <a:ext cx="2298536" cy="1189465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S" sz="1600" b="1" dirty="0" smtClean="0">
                  <a:solidFill>
                    <a:schemeClr val="tx1"/>
                  </a:solidFill>
                </a:rPr>
                <a:t>Curvatura MD es </a:t>
              </a:r>
              <a:r>
                <a:rPr lang="es-ES" sz="1600" b="1" dirty="0">
                  <a:solidFill>
                    <a:schemeClr val="tx1"/>
                  </a:solidFill>
                </a:rPr>
                <a:t>menor a la 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del 11.</a:t>
              </a:r>
            </a:p>
            <a:p>
              <a:pPr algn="just"/>
              <a:r>
                <a:rPr lang="es-ES" sz="1600" b="1" dirty="0" smtClean="0">
                  <a:solidFill>
                    <a:schemeClr val="tx1"/>
                  </a:solidFill>
                </a:rPr>
                <a:t>Línea </a:t>
              </a:r>
              <a:r>
                <a:rPr lang="es-ES" sz="1600" b="1" dirty="0">
                  <a:solidFill>
                    <a:schemeClr val="tx1"/>
                  </a:solidFill>
                </a:rPr>
                <a:t>cervical 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muy marcada. </a:t>
              </a:r>
            </a:p>
            <a:p>
              <a:pPr algn="just"/>
              <a:r>
                <a:rPr lang="es-ES" sz="1600" b="1" dirty="0" smtClean="0">
                  <a:solidFill>
                    <a:schemeClr val="tx1"/>
                  </a:solidFill>
                </a:rPr>
                <a:t>En </a:t>
              </a:r>
              <a:r>
                <a:rPr lang="es-ES" sz="1600" b="1" dirty="0">
                  <a:solidFill>
                    <a:schemeClr val="tx1"/>
                  </a:solidFill>
                </a:rPr>
                <a:t>el 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1/3 medio </a:t>
              </a:r>
              <a:r>
                <a:rPr lang="es-ES" sz="1600" b="1" dirty="0">
                  <a:solidFill>
                    <a:schemeClr val="tx1"/>
                  </a:solidFill>
                </a:rPr>
                <a:t>esta cara es convexa y 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lisa.</a:t>
              </a: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1558876" y="4640278"/>
              <a:ext cx="600724" cy="304546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err="1" smtClean="0">
                  <a:solidFill>
                    <a:schemeClr val="tx1"/>
                  </a:solidFill>
                </a:rPr>
                <a:t>Mesial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727033" y="925977"/>
            <a:ext cx="3416968" cy="5421388"/>
            <a:chOff x="5727033" y="925977"/>
            <a:chExt cx="3416968" cy="5421388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3974" y="925977"/>
              <a:ext cx="1504950" cy="4752975"/>
            </a:xfrm>
            <a:prstGeom prst="rect">
              <a:avLst/>
            </a:prstGeom>
          </p:spPr>
        </p:pic>
        <p:grpSp>
          <p:nvGrpSpPr>
            <p:cNvPr id="11" name="Grupo 10"/>
            <p:cNvGrpSpPr/>
            <p:nvPr/>
          </p:nvGrpSpPr>
          <p:grpSpPr>
            <a:xfrm>
              <a:off x="5727033" y="5238936"/>
              <a:ext cx="3416968" cy="1108429"/>
              <a:chOff x="5727033" y="5238936"/>
              <a:chExt cx="3416968" cy="1108429"/>
            </a:xfrm>
          </p:grpSpPr>
          <p:sp>
            <p:nvSpPr>
              <p:cNvPr id="10" name="Rectángulo 9"/>
              <p:cNvSpPr/>
              <p:nvPr/>
            </p:nvSpPr>
            <p:spPr>
              <a:xfrm>
                <a:off x="5727033" y="5762590"/>
                <a:ext cx="3416968" cy="584775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ES" sz="1600" b="1" dirty="0">
                    <a:ea typeface="Calibri" panose="020F0502020204030204" pitchFamily="34" charset="0"/>
                  </a:rPr>
                  <a:t>La </a:t>
                </a:r>
                <a:r>
                  <a:rPr lang="es-ES" sz="1600" b="1" dirty="0" smtClean="0">
                    <a:ea typeface="Calibri" panose="020F0502020204030204" pitchFamily="34" charset="0"/>
                  </a:rPr>
                  <a:t>depresión, en </a:t>
                </a:r>
                <a:r>
                  <a:rPr lang="es-ES" sz="1600" b="1" dirty="0">
                    <a:ea typeface="Calibri" panose="020F0502020204030204" pitchFamily="34" charset="0"/>
                  </a:rPr>
                  <a:t>el surco </a:t>
                </a:r>
                <a:r>
                  <a:rPr lang="es-ES" sz="1600" b="1" dirty="0" smtClean="0">
                    <a:ea typeface="Calibri" panose="020F0502020204030204" pitchFamily="34" charset="0"/>
                  </a:rPr>
                  <a:t>de desarrollo </a:t>
                </a:r>
                <a:r>
                  <a:rPr lang="es-ES" sz="1600" b="1" dirty="0">
                    <a:ea typeface="Calibri" panose="020F0502020204030204" pitchFamily="34" charset="0"/>
                  </a:rPr>
                  <a:t>es más profundo y definido</a:t>
                </a:r>
                <a:endParaRPr lang="es-MX" sz="1600" b="1" dirty="0"/>
              </a:p>
            </p:txBody>
          </p:sp>
          <p:sp>
            <p:nvSpPr>
              <p:cNvPr id="27" name="Rectángulo 26"/>
              <p:cNvSpPr/>
              <p:nvPr/>
            </p:nvSpPr>
            <p:spPr>
              <a:xfrm>
                <a:off x="8433097" y="5238936"/>
                <a:ext cx="680861" cy="338554"/>
              </a:xfrm>
              <a:prstGeom prst="rect">
                <a:avLst/>
              </a:prstGeom>
              <a:solidFill>
                <a:srgbClr val="36497B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bg1"/>
                    </a:solidFill>
                  </a:rPr>
                  <a:t>Distal </a:t>
                </a:r>
                <a:endParaRPr lang="es-MX" sz="1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27" t="59349" r="4732"/>
          <a:stretch/>
        </p:blipFill>
        <p:spPr>
          <a:xfrm flipH="1">
            <a:off x="2722187" y="2012103"/>
            <a:ext cx="3289610" cy="1273268"/>
          </a:xfrm>
          <a:prstGeom prst="rect">
            <a:avLst/>
          </a:prstGeom>
        </p:spPr>
      </p:pic>
      <p:cxnSp>
        <p:nvCxnSpPr>
          <p:cNvPr id="15" name="Conector recto de flecha 14"/>
          <p:cNvCxnSpPr/>
          <p:nvPr/>
        </p:nvCxnSpPr>
        <p:spPr>
          <a:xfrm flipV="1">
            <a:off x="3936380" y="2860609"/>
            <a:ext cx="401444" cy="1"/>
          </a:xfrm>
          <a:prstGeom prst="straightConnector1">
            <a:avLst/>
          </a:prstGeom>
          <a:ln w="19050">
            <a:solidFill>
              <a:srgbClr val="36497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o 27"/>
          <p:cNvGrpSpPr/>
          <p:nvPr/>
        </p:nvGrpSpPr>
        <p:grpSpPr>
          <a:xfrm>
            <a:off x="7462596" y="168945"/>
            <a:ext cx="1552655" cy="563969"/>
            <a:chOff x="7473572" y="140212"/>
            <a:chExt cx="1552655" cy="563969"/>
          </a:xfrm>
        </p:grpSpPr>
        <p:sp>
          <p:nvSpPr>
            <p:cNvPr id="29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186293" y="181666"/>
            <a:ext cx="1633661" cy="6002499"/>
            <a:chOff x="186293" y="181666"/>
            <a:chExt cx="1633661" cy="6002499"/>
          </a:xfrm>
        </p:grpSpPr>
        <p:sp>
          <p:nvSpPr>
            <p:cNvPr id="2" name="Rectángulo 1"/>
            <p:cNvSpPr/>
            <p:nvPr/>
          </p:nvSpPr>
          <p:spPr>
            <a:xfrm>
              <a:off x="277707" y="181666"/>
              <a:ext cx="1542247" cy="584775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/>
            <a:p>
              <a:r>
                <a:rPr lang="es-ES" sz="1600" b="1" dirty="0" smtClean="0">
                  <a:solidFill>
                    <a:srgbClr val="36497B"/>
                  </a:solidFill>
                </a:rPr>
                <a:t>    41 Incisivo </a:t>
              </a:r>
            </a:p>
            <a:p>
              <a:r>
                <a:rPr lang="es-ES" sz="1600" b="1" dirty="0" smtClean="0">
                  <a:solidFill>
                    <a:srgbClr val="36497B"/>
                  </a:solidFill>
                </a:rPr>
                <a:t>central inferior </a:t>
              </a:r>
              <a:endParaRPr lang="es-MX" sz="1600" b="1" dirty="0">
                <a:solidFill>
                  <a:srgbClr val="36497B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6293" y="1089065"/>
              <a:ext cx="1630818" cy="509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14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3.7037E-7 L -5.55556E-7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7414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ángulo 7"/>
          <p:cNvSpPr/>
          <p:nvPr/>
        </p:nvSpPr>
        <p:spPr>
          <a:xfrm>
            <a:off x="3152778" y="2146829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Incisal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923896" y="273714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06118" y="5312547"/>
            <a:ext cx="4052488" cy="1118588"/>
          </a:xfrm>
          <a:prstGeom prst="rect">
            <a:avLst/>
          </a:prstGeom>
          <a:solidFill>
            <a:srgbClr val="E5D7C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>
                <a:solidFill>
                  <a:schemeClr val="tx1"/>
                </a:solidFill>
              </a:rPr>
              <a:t>Tamaño mayor al 41, paredes rectas, forma </a:t>
            </a:r>
            <a:r>
              <a:rPr lang="es-ES" sz="1600" b="1" dirty="0" smtClean="0">
                <a:solidFill>
                  <a:schemeClr val="tx1"/>
                </a:solidFill>
              </a:rPr>
              <a:t>rectangular.</a:t>
            </a:r>
            <a:endParaRPr lang="es-MX" sz="1600" b="1" dirty="0">
              <a:solidFill>
                <a:schemeClr val="tx1"/>
              </a:solidFill>
            </a:endParaRP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Presenta </a:t>
            </a:r>
            <a:r>
              <a:rPr lang="es-ES" sz="1600" b="1" dirty="0">
                <a:solidFill>
                  <a:schemeClr val="tx1"/>
                </a:solidFill>
              </a:rPr>
              <a:t>un surco </a:t>
            </a:r>
            <a:r>
              <a:rPr lang="es-ES" sz="1600" b="1" dirty="0" err="1" smtClean="0">
                <a:solidFill>
                  <a:schemeClr val="tx1"/>
                </a:solidFill>
              </a:rPr>
              <a:t>cervico</a:t>
            </a:r>
            <a:r>
              <a:rPr lang="es-ES" sz="1600" b="1" dirty="0" smtClean="0">
                <a:solidFill>
                  <a:schemeClr val="tx1"/>
                </a:solidFill>
              </a:rPr>
              <a:t>-incisal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84197" y="3285203"/>
            <a:ext cx="1974409" cy="1564870"/>
          </a:xfrm>
          <a:prstGeom prst="rect">
            <a:avLst/>
          </a:prstGeom>
        </p:spPr>
      </p:pic>
      <p:cxnSp>
        <p:nvCxnSpPr>
          <p:cNvPr id="20" name="Conector recto de flecha 19"/>
          <p:cNvCxnSpPr/>
          <p:nvPr/>
        </p:nvCxnSpPr>
        <p:spPr>
          <a:xfrm flipH="1">
            <a:off x="3783625" y="4067469"/>
            <a:ext cx="287776" cy="448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hlinkClick r:id="rId5" action="ppaction://hlinksldjump"/>
          </p:cNvPr>
          <p:cNvSpPr/>
          <p:nvPr/>
        </p:nvSpPr>
        <p:spPr>
          <a:xfrm>
            <a:off x="3912703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7597373" y="168036"/>
            <a:ext cx="1552655" cy="563969"/>
            <a:chOff x="7473572" y="140212"/>
            <a:chExt cx="1552655" cy="563969"/>
          </a:xfrm>
        </p:grpSpPr>
        <p:sp>
          <p:nvSpPr>
            <p:cNvPr id="26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grpSp>
        <p:nvGrpSpPr>
          <p:cNvPr id="21" name="Grupo 20"/>
          <p:cNvGrpSpPr/>
          <p:nvPr/>
        </p:nvGrpSpPr>
        <p:grpSpPr>
          <a:xfrm>
            <a:off x="153964" y="165992"/>
            <a:ext cx="2793851" cy="6364709"/>
            <a:chOff x="153964" y="165992"/>
            <a:chExt cx="2793851" cy="6364709"/>
          </a:xfrm>
        </p:grpSpPr>
        <p:grpSp>
          <p:nvGrpSpPr>
            <p:cNvPr id="23" name="Grupo 22"/>
            <p:cNvGrpSpPr/>
            <p:nvPr/>
          </p:nvGrpSpPr>
          <p:grpSpPr>
            <a:xfrm>
              <a:off x="266667" y="165992"/>
              <a:ext cx="2681148" cy="4680314"/>
              <a:chOff x="154474" y="328936"/>
              <a:chExt cx="2681148" cy="4680314"/>
            </a:xfrm>
          </p:grpSpPr>
          <p:grpSp>
            <p:nvGrpSpPr>
              <p:cNvPr id="17" name="Grupo 16"/>
              <p:cNvGrpSpPr/>
              <p:nvPr/>
            </p:nvGrpSpPr>
            <p:grpSpPr>
              <a:xfrm>
                <a:off x="154474" y="328936"/>
                <a:ext cx="2483999" cy="4680314"/>
                <a:chOff x="215813" y="73070"/>
                <a:chExt cx="2571004" cy="4873322"/>
              </a:xfrm>
            </p:grpSpPr>
            <p:grpSp>
              <p:nvGrpSpPr>
                <p:cNvPr id="16" name="Grupo 15"/>
                <p:cNvGrpSpPr/>
                <p:nvPr/>
              </p:nvGrpSpPr>
              <p:grpSpPr>
                <a:xfrm>
                  <a:off x="215813" y="73070"/>
                  <a:ext cx="1875888" cy="1247686"/>
                  <a:chOff x="215813" y="73070"/>
                  <a:chExt cx="1875888" cy="1247686"/>
                </a:xfrm>
              </p:grpSpPr>
              <p:sp>
                <p:nvSpPr>
                  <p:cNvPr id="4" name="Rectángulo 3"/>
                  <p:cNvSpPr/>
                  <p:nvPr/>
                </p:nvSpPr>
                <p:spPr>
                  <a:xfrm>
                    <a:off x="523215" y="73070"/>
                    <a:ext cx="1568486" cy="608890"/>
                  </a:xfrm>
                  <a:prstGeom prst="rect">
                    <a:avLst/>
                  </a:prstGeom>
                  <a:solidFill>
                    <a:srgbClr val="E5D7C3"/>
                  </a:solidFill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s-ES" sz="1600" b="1" dirty="0" smtClean="0">
                        <a:solidFill>
                          <a:srgbClr val="36497B"/>
                        </a:solidFill>
                      </a:rPr>
                      <a:t>    42  Incisivo</a:t>
                    </a:r>
                  </a:p>
                  <a:p>
                    <a:r>
                      <a:rPr lang="es-ES" sz="1600" b="1" dirty="0" smtClean="0">
                        <a:solidFill>
                          <a:srgbClr val="36497B"/>
                        </a:solidFill>
                      </a:rPr>
                      <a:t> lateral inferior </a:t>
                    </a:r>
                    <a:endParaRPr lang="es-MX" sz="1600" b="1" dirty="0">
                      <a:solidFill>
                        <a:srgbClr val="36497B"/>
                      </a:solidFill>
                    </a:endParaRPr>
                  </a:p>
                </p:txBody>
              </p:sp>
              <p:sp>
                <p:nvSpPr>
                  <p:cNvPr id="5" name="Rectángulo 4"/>
                  <p:cNvSpPr/>
                  <p:nvPr/>
                </p:nvSpPr>
                <p:spPr>
                  <a:xfrm>
                    <a:off x="215813" y="982202"/>
                    <a:ext cx="945173" cy="338554"/>
                  </a:xfrm>
                  <a:prstGeom prst="rect">
                    <a:avLst/>
                  </a:prstGeom>
                  <a:solidFill>
                    <a:srgbClr val="E5D7C3"/>
                  </a:solidFill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1600" b="1" dirty="0" smtClean="0">
                        <a:solidFill>
                          <a:schemeClr val="tx1"/>
                        </a:solidFill>
                      </a:rPr>
                      <a:t>Lingual </a:t>
                    </a:r>
                    <a:endParaRPr lang="es-MX" sz="16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11" name="Imagen 10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159" t="18171" r="36646"/>
                <a:stretch/>
              </p:blipFill>
              <p:spPr>
                <a:xfrm>
                  <a:off x="1738602" y="1205158"/>
                  <a:ext cx="1048215" cy="3741234"/>
                </a:xfrm>
                <a:prstGeom prst="rect">
                  <a:avLst/>
                </a:prstGeom>
              </p:spPr>
            </p:pic>
          </p:grpSp>
          <p:sp>
            <p:nvSpPr>
              <p:cNvPr id="7" name="Rectángulo 6"/>
              <p:cNvSpPr/>
              <p:nvPr/>
            </p:nvSpPr>
            <p:spPr>
              <a:xfrm>
                <a:off x="1703241" y="1110759"/>
                <a:ext cx="1132381" cy="316405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Vestibular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3964" y="1511026"/>
              <a:ext cx="1304925" cy="5019675"/>
            </a:xfrm>
            <a:prstGeom prst="rect">
              <a:avLst/>
            </a:prstGeom>
          </p:spPr>
        </p:pic>
      </p:grpSp>
      <p:sp>
        <p:nvSpPr>
          <p:cNvPr id="30" name="Rectángulo 29"/>
          <p:cNvSpPr/>
          <p:nvPr/>
        </p:nvSpPr>
        <p:spPr>
          <a:xfrm>
            <a:off x="6135624" y="4067469"/>
            <a:ext cx="2238077" cy="1839555"/>
          </a:xfrm>
          <a:prstGeom prst="rect">
            <a:avLst/>
          </a:prstGeom>
          <a:solidFill>
            <a:srgbClr val="E5D7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364773"/>
              </a:clrFrom>
              <a:clrTo>
                <a:srgbClr val="36477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8" t="24771" r="29709" b="3784"/>
          <a:stretch/>
        </p:blipFill>
        <p:spPr>
          <a:xfrm>
            <a:off x="7777386" y="1337372"/>
            <a:ext cx="1401419" cy="368217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5071A6"/>
              </a:clrFrom>
              <a:clrTo>
                <a:srgbClr val="5071A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9" t="13978" r="39179" b="10815"/>
          <a:stretch/>
        </p:blipFill>
        <p:spPr>
          <a:xfrm>
            <a:off x="5570030" y="1355977"/>
            <a:ext cx="1546624" cy="3663567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7728" y="1480220"/>
            <a:ext cx="954079" cy="137793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570030" y="5124747"/>
            <a:ext cx="3644885" cy="1201038"/>
          </a:xfrm>
          <a:prstGeom prst="rect">
            <a:avLst/>
          </a:prstGeom>
          <a:solidFill>
            <a:srgbClr val="E5D7C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rgbClr val="36497B"/>
                </a:solidFill>
              </a:rPr>
              <a:t>Distal</a:t>
            </a:r>
            <a:r>
              <a:rPr lang="es-ES" sz="1600" b="1" dirty="0" smtClean="0">
                <a:solidFill>
                  <a:schemeClr val="tx1"/>
                </a:solidFill>
              </a:rPr>
              <a:t> presenta </a:t>
            </a:r>
            <a:r>
              <a:rPr lang="es-ES" sz="1600" b="1" dirty="0">
                <a:solidFill>
                  <a:schemeClr val="tx1"/>
                </a:solidFill>
              </a:rPr>
              <a:t>una concavidad profunda por encima de la línea </a:t>
            </a:r>
            <a:r>
              <a:rPr lang="es-ES" sz="1600" b="1" dirty="0" smtClean="0">
                <a:solidFill>
                  <a:schemeClr val="tx1"/>
                </a:solidFill>
              </a:rPr>
              <a:t>cervical,  </a:t>
            </a:r>
            <a:r>
              <a:rPr lang="es-ES" sz="1600" b="1" dirty="0">
                <a:solidFill>
                  <a:schemeClr val="tx1"/>
                </a:solidFill>
              </a:rPr>
              <a:t>normalmente es más </a:t>
            </a:r>
            <a:r>
              <a:rPr lang="es-ES" sz="1600" b="1" dirty="0" smtClean="0">
                <a:solidFill>
                  <a:schemeClr val="tx1"/>
                </a:solidFill>
              </a:rPr>
              <a:t>corta, que la M.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454352" y="1463550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 smtClean="0">
                <a:solidFill>
                  <a:schemeClr val="tx1"/>
                </a:solidFill>
              </a:rPr>
              <a:t>Mesial</a:t>
            </a:r>
            <a:r>
              <a:rPr lang="es-ES" sz="1400" b="1" dirty="0" smtClean="0">
                <a:solidFill>
                  <a:schemeClr val="tx1"/>
                </a:solidFill>
              </a:rPr>
              <a:t> </a:t>
            </a:r>
            <a:endParaRPr lang="es-MX" sz="1400" b="1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426748" y="1258342"/>
            <a:ext cx="680861" cy="338554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</a:rPr>
              <a:t>Distal </a:t>
            </a:r>
            <a:endParaRPr lang="es-MX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0"/>
                            </p:stCondLst>
                            <p:childTnLst>
                              <p:par>
                                <p:cTn id="36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8344"/>
            <a:ext cx="9144000" cy="6858000"/>
          </a:xfrm>
          <a:prstGeom prst="rect">
            <a:avLst/>
          </a:prstGeom>
          <a:noFill/>
        </p:spPr>
      </p:pic>
      <p:grpSp>
        <p:nvGrpSpPr>
          <p:cNvPr id="15" name="Grupo 14"/>
          <p:cNvGrpSpPr/>
          <p:nvPr/>
        </p:nvGrpSpPr>
        <p:grpSpPr>
          <a:xfrm>
            <a:off x="151282" y="185234"/>
            <a:ext cx="1890584" cy="6225517"/>
            <a:chOff x="151282" y="185234"/>
            <a:chExt cx="1890584" cy="6225517"/>
          </a:xfrm>
        </p:grpSpPr>
        <p:sp>
          <p:nvSpPr>
            <p:cNvPr id="4" name="Rectángulo 3"/>
            <p:cNvSpPr/>
            <p:nvPr/>
          </p:nvSpPr>
          <p:spPr>
            <a:xfrm>
              <a:off x="170115" y="185234"/>
              <a:ext cx="1460977" cy="584775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/>
            <a:p>
              <a:r>
                <a:rPr lang="es-ES" sz="1600" b="1" dirty="0" smtClean="0">
                  <a:solidFill>
                    <a:srgbClr val="36497B"/>
                  </a:solidFill>
                </a:rPr>
                <a:t>            43  </a:t>
              </a:r>
            </a:p>
            <a:p>
              <a:r>
                <a:rPr lang="es-ES" sz="1600" b="1" dirty="0" smtClean="0">
                  <a:solidFill>
                    <a:srgbClr val="36497B"/>
                  </a:solidFill>
                </a:rPr>
                <a:t>Canino inferior </a:t>
              </a:r>
              <a:endParaRPr lang="es-MX" sz="1600" b="1" dirty="0">
                <a:solidFill>
                  <a:srgbClr val="36497B"/>
                </a:solidFill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4" t="25495" r="41898" b="2449"/>
            <a:stretch/>
          </p:blipFill>
          <p:spPr>
            <a:xfrm>
              <a:off x="151282" y="955243"/>
              <a:ext cx="1890584" cy="5455508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1418306" y="4721190"/>
            <a:ext cx="2623342" cy="1245079"/>
            <a:chOff x="1679257" y="4201454"/>
            <a:chExt cx="2822828" cy="1002509"/>
          </a:xfrm>
        </p:grpSpPr>
        <p:sp>
          <p:nvSpPr>
            <p:cNvPr id="3" name="Rectángulo 2"/>
            <p:cNvSpPr/>
            <p:nvPr/>
          </p:nvSpPr>
          <p:spPr>
            <a:xfrm>
              <a:off x="1679257" y="4474050"/>
              <a:ext cx="2822828" cy="729913"/>
            </a:xfrm>
            <a:prstGeom prst="rect">
              <a:avLst/>
            </a:prstGeom>
            <a:solidFill>
              <a:srgbClr val="E5D7C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S" sz="1600" b="1" dirty="0">
                  <a:solidFill>
                    <a:schemeClr val="tx1"/>
                  </a:solidFill>
                </a:rPr>
                <a:t>El borde incisal no esté en ángulo recto con la bisectriz vestíbulo 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lingual.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1733302" y="4201454"/>
              <a:ext cx="1152289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Vestibular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2923896" y="273714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556118" y="2281737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Incisal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694107" y="1604378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544698" y="1061814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511" y="1061814"/>
            <a:ext cx="3012144" cy="2229406"/>
          </a:xfrm>
          <a:prstGeom prst="rect">
            <a:avLst/>
          </a:prstGeom>
        </p:spPr>
      </p:pic>
      <p:cxnSp>
        <p:nvCxnSpPr>
          <p:cNvPr id="19" name="Conector recto de flecha 18"/>
          <p:cNvCxnSpPr/>
          <p:nvPr/>
        </p:nvCxnSpPr>
        <p:spPr>
          <a:xfrm flipH="1" flipV="1">
            <a:off x="8109619" y="3082138"/>
            <a:ext cx="264082" cy="142908"/>
          </a:xfrm>
          <a:prstGeom prst="straightConnector1">
            <a:avLst/>
          </a:prstGeom>
          <a:ln w="28575">
            <a:solidFill>
              <a:srgbClr val="3649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>
            <a:off x="6969439" y="2428908"/>
            <a:ext cx="195072" cy="138646"/>
          </a:xfrm>
          <a:prstGeom prst="straightConnector1">
            <a:avLst/>
          </a:prstGeom>
          <a:ln w="28575">
            <a:solidFill>
              <a:srgbClr val="3649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7659643" y="102593"/>
            <a:ext cx="1260229" cy="415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050" dirty="0" smtClean="0"/>
              <a:t>Proyecto</a:t>
            </a:r>
          </a:p>
          <a:p>
            <a:r>
              <a:rPr lang="es-MX" sz="1050" dirty="0" smtClean="0"/>
              <a:t> PAPIME </a:t>
            </a:r>
            <a:r>
              <a:rPr lang="es-ES" sz="1050" b="1" dirty="0" smtClean="0"/>
              <a:t>202815 </a:t>
            </a:r>
            <a:endParaRPr lang="es-MX" sz="1050" b="1" dirty="0"/>
          </a:p>
        </p:txBody>
      </p:sp>
      <p:sp>
        <p:nvSpPr>
          <p:cNvPr id="22" name="Rectángulo 21"/>
          <p:cNvSpPr/>
          <p:nvPr/>
        </p:nvSpPr>
        <p:spPr>
          <a:xfrm>
            <a:off x="6003583" y="4062888"/>
            <a:ext cx="2238077" cy="1839555"/>
          </a:xfrm>
          <a:prstGeom prst="rect">
            <a:avLst/>
          </a:prstGeom>
          <a:solidFill>
            <a:srgbClr val="E5D7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7" name="Grupo 16"/>
          <p:cNvGrpSpPr/>
          <p:nvPr/>
        </p:nvGrpSpPr>
        <p:grpSpPr>
          <a:xfrm>
            <a:off x="4572000" y="2741463"/>
            <a:ext cx="961825" cy="3224806"/>
            <a:chOff x="2327722" y="927842"/>
            <a:chExt cx="961825" cy="3224806"/>
          </a:xfrm>
        </p:grpSpPr>
        <p:sp>
          <p:nvSpPr>
            <p:cNvPr id="12" name="Rectángulo 11"/>
            <p:cNvSpPr/>
            <p:nvPr/>
          </p:nvSpPr>
          <p:spPr>
            <a:xfrm>
              <a:off x="2327722" y="927842"/>
              <a:ext cx="961825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Lingual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04" t="16957" r="35412" b="3740"/>
            <a:stretch/>
          </p:blipFill>
          <p:spPr>
            <a:xfrm>
              <a:off x="2362680" y="1343445"/>
              <a:ext cx="891907" cy="2809203"/>
            </a:xfrm>
            <a:prstGeom prst="rect">
              <a:avLst/>
            </a:prstGeom>
          </p:spPr>
        </p:pic>
      </p:grpSp>
      <p:sp>
        <p:nvSpPr>
          <p:cNvPr id="14" name="Rectángulo 13"/>
          <p:cNvSpPr/>
          <p:nvPr/>
        </p:nvSpPr>
        <p:spPr>
          <a:xfrm>
            <a:off x="5727033" y="4786554"/>
            <a:ext cx="3192840" cy="1115889"/>
          </a:xfrm>
          <a:prstGeom prst="rect">
            <a:avLst/>
          </a:prstGeom>
          <a:solidFill>
            <a:srgbClr val="E5D7C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Aplanada, tiene </a:t>
            </a:r>
            <a:r>
              <a:rPr lang="es-ES" sz="1600" b="1" dirty="0">
                <a:solidFill>
                  <a:schemeClr val="tx1"/>
                </a:solidFill>
              </a:rPr>
              <a:t>el cíngulo liso y poco desarrollado </a:t>
            </a:r>
            <a:r>
              <a:rPr lang="es-ES" sz="1600" b="1" dirty="0" smtClean="0">
                <a:solidFill>
                  <a:schemeClr val="tx1"/>
                </a:solidFill>
              </a:rPr>
              <a:t>la cresta </a:t>
            </a:r>
            <a:r>
              <a:rPr lang="es-ES" sz="1600" b="1" dirty="0">
                <a:solidFill>
                  <a:schemeClr val="tx1"/>
                </a:solidFill>
              </a:rPr>
              <a:t>marginal destaca muy </a:t>
            </a:r>
            <a:r>
              <a:rPr lang="es-ES" sz="1600" b="1" dirty="0" smtClean="0">
                <a:solidFill>
                  <a:schemeClr val="tx1"/>
                </a:solidFill>
              </a:rPr>
              <a:t>poco.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3" name="Rectángulo 22">
            <a:hlinkClick r:id="rId7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41968" y="14237"/>
            <a:ext cx="9144000" cy="6858000"/>
          </a:xfrm>
          <a:prstGeom prst="rect">
            <a:avLst/>
          </a:prstGeom>
          <a:noFill/>
        </p:spPr>
      </p:pic>
      <p:sp>
        <p:nvSpPr>
          <p:cNvPr id="4" name="Rectángulo 3"/>
          <p:cNvSpPr/>
          <p:nvPr/>
        </p:nvSpPr>
        <p:spPr>
          <a:xfrm>
            <a:off x="170115" y="210146"/>
            <a:ext cx="1137477" cy="584775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36497B"/>
                </a:solidFill>
              </a:rPr>
              <a:t> 43  Canino </a:t>
            </a:r>
          </a:p>
          <a:p>
            <a:r>
              <a:rPr lang="es-ES" sz="1600" b="1" dirty="0" smtClean="0">
                <a:solidFill>
                  <a:srgbClr val="36497B"/>
                </a:solidFill>
              </a:rPr>
              <a:t>   inferior </a:t>
            </a:r>
            <a:endParaRPr lang="es-MX" sz="1600" b="1" dirty="0">
              <a:solidFill>
                <a:srgbClr val="36497B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36524" y="1612029"/>
            <a:ext cx="823253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Lingual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923896" y="273714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94063" y="1041143"/>
            <a:ext cx="116855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70115" y="3438944"/>
            <a:ext cx="4909025" cy="2972347"/>
            <a:chOff x="170115" y="3438944"/>
            <a:chExt cx="4909025" cy="2972347"/>
          </a:xfrm>
        </p:grpSpPr>
        <p:sp>
          <p:nvSpPr>
            <p:cNvPr id="10" name="Rectángulo 9"/>
            <p:cNvSpPr/>
            <p:nvPr/>
          </p:nvSpPr>
          <p:spPr>
            <a:xfrm>
              <a:off x="170115" y="3438944"/>
              <a:ext cx="818850" cy="285817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Incisal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" name="Rectángulo 1"/>
            <p:cNvSpPr/>
            <p:nvPr/>
          </p:nvSpPr>
          <p:spPr>
            <a:xfrm>
              <a:off x="2600866" y="5959885"/>
              <a:ext cx="2478274" cy="4514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ts val="1350"/>
                </a:lnSpc>
                <a:spcAft>
                  <a:spcPts val="750"/>
                </a:spcAft>
              </a:pPr>
              <a:r>
                <a:rPr lang="es-ES" sz="1600" b="1" dirty="0" smtClean="0">
                  <a:solidFill>
                    <a:srgbClr val="36497B"/>
                  </a:solidFill>
                </a:rPr>
                <a:t>Perfil </a:t>
              </a:r>
              <a:r>
                <a:rPr lang="es-ES" sz="1600" b="1" dirty="0">
                  <a:solidFill>
                    <a:srgbClr val="36497B"/>
                  </a:solidFill>
                </a:rPr>
                <a:t>vestibular </a:t>
              </a:r>
              <a:r>
                <a:rPr lang="es-ES" sz="1600" b="1" dirty="0" smtClean="0">
                  <a:solidFill>
                    <a:srgbClr val="36497B"/>
                  </a:solidFill>
                </a:rPr>
                <a:t> </a:t>
              </a:r>
              <a:r>
                <a:rPr lang="es-ES" sz="1600" b="1" dirty="0">
                  <a:solidFill>
                    <a:srgbClr val="36497B"/>
                  </a:solidFill>
                </a:rPr>
                <a:t>su forma es pentagonal </a:t>
              </a:r>
              <a:endParaRPr lang="es-MX" sz="1600" b="1" dirty="0">
                <a:solidFill>
                  <a:srgbClr val="36497B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15" name="Rectángulo 14"/>
          <p:cNvSpPr/>
          <p:nvPr/>
        </p:nvSpPr>
        <p:spPr>
          <a:xfrm>
            <a:off x="5974377" y="4729502"/>
            <a:ext cx="2793097" cy="1501778"/>
          </a:xfrm>
          <a:prstGeom prst="rect">
            <a:avLst/>
          </a:prstGeom>
          <a:solidFill>
            <a:srgbClr val="E5D7C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Cresta </a:t>
            </a:r>
            <a:r>
              <a:rPr lang="es-ES" sz="1600" b="1" dirty="0" err="1" smtClean="0">
                <a:solidFill>
                  <a:srgbClr val="36497B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>
                <a:solidFill>
                  <a:schemeClr val="tx1"/>
                </a:solidFill>
              </a:rPr>
              <a:t>de la cúspide </a:t>
            </a:r>
            <a:r>
              <a:rPr lang="es-ES" sz="1600" b="1" dirty="0" smtClean="0">
                <a:solidFill>
                  <a:schemeClr val="tx1"/>
                </a:solidFill>
              </a:rPr>
              <a:t>están más </a:t>
            </a:r>
            <a:r>
              <a:rPr lang="es-ES" sz="1600" b="1" dirty="0">
                <a:solidFill>
                  <a:schemeClr val="tx1"/>
                </a:solidFill>
              </a:rPr>
              <a:t>inclinadas hacia </a:t>
            </a:r>
            <a:r>
              <a:rPr lang="es-ES" sz="1600" b="1" dirty="0" smtClean="0">
                <a:solidFill>
                  <a:schemeClr val="tx1"/>
                </a:solidFill>
              </a:rPr>
              <a:t>lingual </a:t>
            </a:r>
            <a:r>
              <a:rPr lang="es-ES" sz="1600" b="1" dirty="0">
                <a:solidFill>
                  <a:schemeClr val="tx1"/>
                </a:solidFill>
              </a:rPr>
              <a:t>y la cresta </a:t>
            </a:r>
            <a:r>
              <a:rPr lang="es-ES" sz="1600" b="1" dirty="0" smtClean="0">
                <a:solidFill>
                  <a:srgbClr val="36497B"/>
                </a:solidFill>
              </a:rPr>
              <a:t>Distal</a:t>
            </a:r>
            <a:r>
              <a:rPr lang="es-ES" sz="1600" b="1" dirty="0" smtClean="0">
                <a:solidFill>
                  <a:schemeClr val="bg1"/>
                </a:solidFill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</a:rPr>
              <a:t>es corta.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0" t="22733" r="31200" b="5533"/>
          <a:stretch/>
        </p:blipFill>
        <p:spPr>
          <a:xfrm>
            <a:off x="5677130" y="1686496"/>
            <a:ext cx="1233533" cy="313038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623581" y="1229923"/>
            <a:ext cx="866274" cy="338554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 smtClean="0">
                <a:solidFill>
                  <a:srgbClr val="36497B"/>
                </a:solidFill>
              </a:rPr>
              <a:t>Mesial</a:t>
            </a:r>
            <a:r>
              <a:rPr lang="es-ES" sz="1400" b="1" dirty="0" smtClean="0">
                <a:solidFill>
                  <a:srgbClr val="36497B"/>
                </a:solidFill>
              </a:rPr>
              <a:t> </a:t>
            </a:r>
            <a:endParaRPr lang="es-MX" sz="1400" b="1" dirty="0">
              <a:solidFill>
                <a:srgbClr val="36497B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7436041" y="1317421"/>
            <a:ext cx="1329464" cy="3554267"/>
            <a:chOff x="7171318" y="170494"/>
            <a:chExt cx="1329464" cy="3554267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00" t="15800" r="33200" b="8733"/>
            <a:stretch/>
          </p:blipFill>
          <p:spPr>
            <a:xfrm>
              <a:off x="7171318" y="509048"/>
              <a:ext cx="1329464" cy="3215713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7763378" y="170494"/>
              <a:ext cx="680861" cy="338554"/>
            </a:xfrm>
            <a:prstGeom prst="rect">
              <a:avLst/>
            </a:prstGeom>
            <a:solidFill>
              <a:srgbClr val="36497B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 smtClean="0">
                  <a:solidFill>
                    <a:schemeClr val="bg1"/>
                  </a:solidFill>
                </a:rPr>
                <a:t>Distal </a:t>
              </a:r>
              <a:endParaRPr lang="es-MX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" y="1149540"/>
            <a:ext cx="3178677" cy="2010859"/>
          </a:xfrm>
          <a:prstGeom prst="rect">
            <a:avLst/>
          </a:prstGeom>
        </p:spPr>
      </p:pic>
      <p:cxnSp>
        <p:nvCxnSpPr>
          <p:cNvPr id="17" name="Conector recto de flecha 16"/>
          <p:cNvCxnSpPr>
            <a:stCxn id="3" idx="2"/>
          </p:cNvCxnSpPr>
          <p:nvPr/>
        </p:nvCxnSpPr>
        <p:spPr>
          <a:xfrm flipV="1">
            <a:off x="1659543" y="2752213"/>
            <a:ext cx="362396" cy="408186"/>
          </a:xfrm>
          <a:prstGeom prst="straightConnector1">
            <a:avLst/>
          </a:prstGeom>
          <a:ln w="28575">
            <a:solidFill>
              <a:srgbClr val="3649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91" y="3865370"/>
            <a:ext cx="2505075" cy="2466975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7380120" y="152318"/>
            <a:ext cx="1552655" cy="563969"/>
            <a:chOff x="7473572" y="140212"/>
            <a:chExt cx="1552655" cy="563969"/>
          </a:xfrm>
        </p:grpSpPr>
        <p:sp>
          <p:nvSpPr>
            <p:cNvPr id="22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29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974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0" y="3436974"/>
            <a:ext cx="8263468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771496" y="3771713"/>
            <a:ext cx="1058016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463712" y="1092344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Palatino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603474" y="1086031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6662635" y="1092345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7585859" y="1086031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Incisal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6241531" y="3996146"/>
            <a:ext cx="2690134" cy="2093496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" name="Grupo 2"/>
          <p:cNvGrpSpPr/>
          <p:nvPr/>
        </p:nvGrpSpPr>
        <p:grpSpPr>
          <a:xfrm>
            <a:off x="127270" y="904722"/>
            <a:ext cx="2466289" cy="5552952"/>
            <a:chOff x="145730" y="916754"/>
            <a:chExt cx="2466289" cy="5552952"/>
          </a:xfrm>
        </p:grpSpPr>
        <p:sp>
          <p:nvSpPr>
            <p:cNvPr id="2" name="Rectángulo 1"/>
            <p:cNvSpPr/>
            <p:nvPr/>
          </p:nvSpPr>
          <p:spPr>
            <a:xfrm>
              <a:off x="145730" y="916754"/>
              <a:ext cx="2466289" cy="338554"/>
            </a:xfrm>
            <a:prstGeom prst="rect">
              <a:avLst/>
            </a:prstGeom>
            <a:solidFill>
              <a:srgbClr val="E5D7C3"/>
            </a:solidFill>
          </p:spPr>
          <p:txBody>
            <a:bodyPr wrap="square">
              <a:spAutoFit/>
            </a:bodyPr>
            <a:lstStyle/>
            <a:p>
              <a:r>
                <a:rPr lang="es-ES" sz="1600" b="1" dirty="0" smtClean="0">
                  <a:solidFill>
                    <a:srgbClr val="36497B"/>
                  </a:solidFill>
                </a:rPr>
                <a:t>12  Incisivo lateral derecho</a:t>
              </a:r>
              <a:endParaRPr lang="es-MX" sz="1600" b="1" dirty="0">
                <a:solidFill>
                  <a:srgbClr val="36497B"/>
                </a:solidFill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8" t="5186" r="10420" b="2830"/>
            <a:stretch/>
          </p:blipFill>
          <p:spPr>
            <a:xfrm>
              <a:off x="342547" y="1383880"/>
              <a:ext cx="1708118" cy="5085826"/>
            </a:xfrm>
            <a:prstGeom prst="rect">
              <a:avLst/>
            </a:prstGeom>
          </p:spPr>
        </p:pic>
      </p:grpSp>
      <p:pic>
        <p:nvPicPr>
          <p:cNvPr id="15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4" name="CuadroTexto 33"/>
          <p:cNvSpPr txBox="1"/>
          <p:nvPr/>
        </p:nvSpPr>
        <p:spPr>
          <a:xfrm>
            <a:off x="2923896" y="273714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760611" y="1469457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005258" y="2287871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441472" y="2268904"/>
            <a:ext cx="762416" cy="323752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12526" y="373986"/>
            <a:ext cx="2312801" cy="6083688"/>
            <a:chOff x="112526" y="373986"/>
            <a:chExt cx="2312801" cy="6083688"/>
          </a:xfrm>
        </p:grpSpPr>
        <p:sp>
          <p:nvSpPr>
            <p:cNvPr id="35" name="Rectángulo 34"/>
            <p:cNvSpPr/>
            <p:nvPr/>
          </p:nvSpPr>
          <p:spPr>
            <a:xfrm>
              <a:off x="409599" y="373986"/>
              <a:ext cx="1331732" cy="438985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44 premolar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7" t="4266" r="12337" b="3467"/>
            <a:stretch/>
          </p:blipFill>
          <p:spPr>
            <a:xfrm>
              <a:off x="112526" y="904722"/>
              <a:ext cx="1925879" cy="5552952"/>
            </a:xfrm>
            <a:prstGeom prst="rect">
              <a:avLst/>
            </a:prstGeom>
          </p:spPr>
        </p:pic>
        <p:sp>
          <p:nvSpPr>
            <p:cNvPr id="30" name="Rectángulo 29"/>
            <p:cNvSpPr/>
            <p:nvPr/>
          </p:nvSpPr>
          <p:spPr>
            <a:xfrm>
              <a:off x="1252308" y="6019600"/>
              <a:ext cx="1173019" cy="323761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Vestibular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Rectángulo 8"/>
          <p:cNvSpPr/>
          <p:nvPr/>
        </p:nvSpPr>
        <p:spPr>
          <a:xfrm>
            <a:off x="1632454" y="4146264"/>
            <a:ext cx="3396745" cy="148758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s-ES" sz="1400" b="1" dirty="0">
                <a:solidFill>
                  <a:srgbClr val="36497B"/>
                </a:solidFill>
                <a:ea typeface="Times New Roman" panose="02020603050405020304" pitchFamily="18" charset="0"/>
              </a:rPr>
              <a:t>Corona </a:t>
            </a:r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mas </a:t>
            </a:r>
            <a:r>
              <a:rPr lang="es-ES" sz="1400" b="1" dirty="0">
                <a:solidFill>
                  <a:srgbClr val="36497B"/>
                </a:solidFill>
                <a:ea typeface="Times New Roman" panose="02020603050405020304" pitchFamily="18" charset="0"/>
              </a:rPr>
              <a:t>rectangular tiene surco primario, dos fosa </a:t>
            </a:r>
            <a:r>
              <a:rPr lang="es-ES" sz="1400" b="1" dirty="0" err="1">
                <a:solidFill>
                  <a:srgbClr val="36497B"/>
                </a:solidFill>
                <a:ea typeface="Times New Roman" panose="02020603050405020304" pitchFamily="18" charset="0"/>
              </a:rPr>
              <a:t>mesial</a:t>
            </a:r>
            <a:r>
              <a:rPr lang="es-ES" sz="1400" b="1" dirty="0">
                <a:solidFill>
                  <a:srgbClr val="36497B"/>
                </a:solidFill>
                <a:ea typeface="Times New Roman" panose="02020603050405020304" pitchFamily="18" charset="0"/>
              </a:rPr>
              <a:t> y distal su cara oclusal tiene forma de </a:t>
            </a:r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H.</a:t>
            </a:r>
          </a:p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2 cúspides</a:t>
            </a:r>
            <a:r>
              <a:rPr lang="es-ES" sz="1400" b="1" dirty="0">
                <a:solidFill>
                  <a:srgbClr val="36497B"/>
                </a:solidFill>
                <a:ea typeface="Times New Roman" panose="02020603050405020304" pitchFamily="18" charset="0"/>
              </a:rPr>
              <a:t>, una vestibular y otra lingual.</a:t>
            </a:r>
            <a:endParaRPr lang="es-MX" sz="1400" b="1" dirty="0">
              <a:solidFill>
                <a:srgbClr val="36497B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428522" y="2376463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Lingual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836968" y="4102925"/>
            <a:ext cx="2159591" cy="1879938"/>
          </a:xfrm>
          <a:prstGeom prst="rect">
            <a:avLst/>
          </a:prstGeom>
          <a:solidFill>
            <a:srgbClr val="E5D7C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</a:pPr>
            <a:endParaRPr lang="es-ES" sz="1400" b="1" dirty="0" smtClean="0">
              <a:solidFill>
                <a:srgbClr val="36497B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2 </a:t>
            </a:r>
            <a:r>
              <a:rPr lang="es-ES" sz="1400" b="1" dirty="0">
                <a:solidFill>
                  <a:srgbClr val="36497B"/>
                </a:solidFill>
                <a:ea typeface="Times New Roman" panose="02020603050405020304" pitchFamily="18" charset="0"/>
              </a:rPr>
              <a:t>crestas marginales las cúspides tiene la misma altura.</a:t>
            </a:r>
          </a:p>
          <a:p>
            <a:pPr algn="just">
              <a:lnSpc>
                <a:spcPct val="150000"/>
              </a:lnSpc>
              <a:spcAft>
                <a:spcPts val="750"/>
              </a:spcAft>
            </a:pPr>
            <a:endParaRPr lang="es-MX" sz="1400" b="1" dirty="0">
              <a:solidFill>
                <a:srgbClr val="36497B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t="2983" r="6996" b="4641"/>
          <a:stretch/>
        </p:blipFill>
        <p:spPr>
          <a:xfrm>
            <a:off x="5403513" y="1073999"/>
            <a:ext cx="1877568" cy="5462016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7487140" y="110450"/>
            <a:ext cx="1552655" cy="563969"/>
            <a:chOff x="7473572" y="140212"/>
            <a:chExt cx="1552655" cy="563969"/>
          </a:xfrm>
        </p:grpSpPr>
        <p:sp>
          <p:nvSpPr>
            <p:cNvPr id="37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61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8296" y="15821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5570105" y="4412338"/>
            <a:ext cx="1805767" cy="1061829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36497B"/>
                </a:solidFill>
              </a:rPr>
              <a:t>Más </a:t>
            </a:r>
            <a:r>
              <a:rPr lang="es-ES" sz="1400" b="1" dirty="0">
                <a:solidFill>
                  <a:srgbClr val="36497B"/>
                </a:solidFill>
              </a:rPr>
              <a:t>recta y </a:t>
            </a:r>
            <a:r>
              <a:rPr lang="es-ES" sz="1400" b="1" dirty="0" smtClean="0">
                <a:solidFill>
                  <a:srgbClr val="36497B"/>
                </a:solidFill>
              </a:rPr>
              <a:t>corta. Borde </a:t>
            </a:r>
            <a:r>
              <a:rPr lang="es-ES" sz="1400" b="1" dirty="0">
                <a:solidFill>
                  <a:srgbClr val="36497B"/>
                </a:solidFill>
              </a:rPr>
              <a:t>distal </a:t>
            </a:r>
            <a:r>
              <a:rPr lang="es-ES" sz="1400" b="1" dirty="0" smtClean="0">
                <a:solidFill>
                  <a:srgbClr val="36497B"/>
                </a:solidFill>
              </a:rPr>
              <a:t> </a:t>
            </a:r>
            <a:r>
              <a:rPr lang="es-ES" sz="1400" b="1" dirty="0">
                <a:solidFill>
                  <a:srgbClr val="36497B"/>
                </a:solidFill>
              </a:rPr>
              <a:t>más redondeado </a:t>
            </a:r>
            <a:endParaRPr lang="es-ES" sz="1400" b="1" dirty="0" smtClean="0">
              <a:solidFill>
                <a:srgbClr val="36497B"/>
              </a:solidFill>
            </a:endParaRPr>
          </a:p>
          <a:p>
            <a:pPr>
              <a:lnSpc>
                <a:spcPct val="150000"/>
              </a:lnSpc>
            </a:pPr>
            <a:endParaRPr lang="es-MX" sz="1400" b="1" dirty="0">
              <a:solidFill>
                <a:srgbClr val="36497B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89157" y="256658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274711" y="1170645"/>
            <a:ext cx="1058016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4" action="ppaction://hlinksldjump"/>
              </a:rPr>
              <a:t>Vestibular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8" name="Rectángulo 27">
            <a:hlinkClick r:id="rId5" action="ppaction://hlinksldjump"/>
          </p:cNvPr>
          <p:cNvSpPr/>
          <p:nvPr/>
        </p:nvSpPr>
        <p:spPr>
          <a:xfrm>
            <a:off x="2560993" y="2454781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Incisal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179711" y="5326587"/>
            <a:ext cx="2618891" cy="833489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Cara plana</a:t>
            </a:r>
          </a:p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Generalmente lisa</a:t>
            </a:r>
          </a:p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Cíngulo fosa </a:t>
            </a:r>
            <a:r>
              <a:rPr lang="es-ES" sz="1400" b="1" dirty="0">
                <a:solidFill>
                  <a:srgbClr val="36497B"/>
                </a:solidFill>
              </a:rPr>
              <a:t>lingual </a:t>
            </a:r>
            <a:r>
              <a:rPr lang="es-ES" sz="1400" b="1" dirty="0" smtClean="0">
                <a:solidFill>
                  <a:srgbClr val="36497B"/>
                </a:solidFill>
              </a:rPr>
              <a:t> profunda.</a:t>
            </a:r>
          </a:p>
        </p:txBody>
      </p:sp>
      <p:sp>
        <p:nvSpPr>
          <p:cNvPr id="12" name="Rectángulo 11">
            <a:hlinkClick r:id="rId6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hlinkClick r:id="rId6" action="ppaction://hlinksldjump"/>
              </a:rPr>
              <a:t>Menú</a:t>
            </a:r>
            <a:r>
              <a:rPr lang="es-ES" sz="1600" b="1" dirty="0" smtClean="0">
                <a:solidFill>
                  <a:schemeClr val="bg1"/>
                </a:solidFill>
              </a:rPr>
              <a:t>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18934" y="156063"/>
            <a:ext cx="2702484" cy="6303137"/>
            <a:chOff x="18934" y="156063"/>
            <a:chExt cx="2702484" cy="6303137"/>
          </a:xfrm>
        </p:grpSpPr>
        <p:sp>
          <p:nvSpPr>
            <p:cNvPr id="2" name="Rectángulo 1"/>
            <p:cNvSpPr/>
            <p:nvPr/>
          </p:nvSpPr>
          <p:spPr>
            <a:xfrm>
              <a:off x="289715" y="156063"/>
              <a:ext cx="1585941" cy="584775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>
              <a:spAutoFit/>
            </a:bodyPr>
            <a:lstStyle/>
            <a:p>
              <a:r>
                <a:rPr lang="es-ES" sz="1600" b="1" dirty="0" smtClean="0">
                  <a:solidFill>
                    <a:srgbClr val="36497B"/>
                  </a:solidFill>
                </a:rPr>
                <a:t>   11  Incisivo </a:t>
              </a:r>
            </a:p>
            <a:p>
              <a:r>
                <a:rPr lang="es-ES" sz="1600" b="1" dirty="0" smtClean="0">
                  <a:solidFill>
                    <a:srgbClr val="36497B"/>
                  </a:solidFill>
                </a:rPr>
                <a:t>central derecho</a:t>
              </a:r>
              <a:endParaRPr lang="es-MX" sz="1600" b="1" dirty="0">
                <a:solidFill>
                  <a:srgbClr val="36497B"/>
                </a:solidFill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34" y="863072"/>
              <a:ext cx="2127504" cy="5596128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1759593" y="3931448"/>
              <a:ext cx="961825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  <a:hlinkClick r:id="rId5" action="ppaction://hlinksldjump"/>
                </a:rPr>
                <a:t>Palatino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7200239" y="902511"/>
            <a:ext cx="1850330" cy="5559172"/>
            <a:chOff x="7248367" y="902511"/>
            <a:chExt cx="1850330" cy="5559172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0" t="4800" r="13644" b="2044"/>
            <a:stretch/>
          </p:blipFill>
          <p:spPr>
            <a:xfrm>
              <a:off x="7248367" y="902511"/>
              <a:ext cx="1850330" cy="5559172"/>
            </a:xfrm>
            <a:prstGeom prst="rect">
              <a:avLst/>
            </a:prstGeom>
          </p:spPr>
        </p:pic>
        <p:sp>
          <p:nvSpPr>
            <p:cNvPr id="27" name="Rectángulo 26"/>
            <p:cNvSpPr/>
            <p:nvPr/>
          </p:nvSpPr>
          <p:spPr>
            <a:xfrm>
              <a:off x="8363882" y="989480"/>
              <a:ext cx="680861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 smtClean="0">
                  <a:solidFill>
                    <a:schemeClr val="tx1"/>
                  </a:solidFill>
                </a:rPr>
                <a:t>Distal </a:t>
              </a:r>
              <a:endParaRPr lang="es-MX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Rectángulo 29">
            <a:hlinkClick r:id="rId4" action="ppaction://hlinksldjump"/>
          </p:cNvPr>
          <p:cNvSpPr/>
          <p:nvPr/>
        </p:nvSpPr>
        <p:spPr>
          <a:xfrm>
            <a:off x="4158025" y="1509199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 smtClean="0">
                <a:solidFill>
                  <a:schemeClr val="tx1"/>
                </a:solidFill>
              </a:rPr>
              <a:t>Mesial</a:t>
            </a:r>
            <a:endParaRPr lang="es-MX" sz="1400" b="1" dirty="0">
              <a:solidFill>
                <a:schemeClr val="tx1"/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7492088" y="100042"/>
            <a:ext cx="1552655" cy="563969"/>
            <a:chOff x="7473572" y="140212"/>
            <a:chExt cx="1552655" cy="563969"/>
          </a:xfrm>
        </p:grpSpPr>
        <p:sp>
          <p:nvSpPr>
            <p:cNvPr id="22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49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974"/>
            <a:ext cx="9144000" cy="6858000"/>
          </a:xfrm>
          <a:prstGeom prst="rect">
            <a:avLst/>
          </a:prstGeom>
          <a:noFill/>
        </p:spPr>
      </p:pic>
      <p:sp>
        <p:nvSpPr>
          <p:cNvPr id="24" name="CuadroTexto 23"/>
          <p:cNvSpPr txBox="1"/>
          <p:nvPr/>
        </p:nvSpPr>
        <p:spPr>
          <a:xfrm>
            <a:off x="21658" y="3465339"/>
            <a:ext cx="9122342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261723" y="2454957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711225" y="5254889"/>
            <a:ext cx="2768824" cy="1239145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400" b="1" dirty="0" smtClean="0">
                <a:solidFill>
                  <a:schemeClr val="tx1"/>
                </a:solidFill>
              </a:rPr>
              <a:t>Coronas de </a:t>
            </a:r>
            <a:r>
              <a:rPr lang="es-MX" sz="1400" b="1" dirty="0">
                <a:solidFill>
                  <a:schemeClr val="tx1"/>
                </a:solidFill>
              </a:rPr>
              <a:t>menor tamaño, </a:t>
            </a:r>
            <a:r>
              <a:rPr lang="es-MX" sz="1400" b="1" dirty="0" smtClean="0">
                <a:solidFill>
                  <a:schemeClr val="tx1"/>
                </a:solidFill>
              </a:rPr>
              <a:t>esferoides.</a:t>
            </a:r>
          </a:p>
          <a:p>
            <a:pPr algn="just"/>
            <a:r>
              <a:rPr lang="es-MX" sz="1400" b="1" dirty="0" smtClean="0">
                <a:solidFill>
                  <a:schemeClr val="tx1"/>
                </a:solidFill>
              </a:rPr>
              <a:t>Inclinadas a  lingual.</a:t>
            </a:r>
          </a:p>
          <a:p>
            <a:pPr algn="just"/>
            <a:r>
              <a:rPr lang="es-MX" sz="1400" b="1" dirty="0" smtClean="0">
                <a:solidFill>
                  <a:schemeClr val="tx1"/>
                </a:solidFill>
              </a:rPr>
              <a:t>Tienen </a:t>
            </a:r>
            <a:r>
              <a:rPr lang="es-MX" sz="1400" b="1" dirty="0">
                <a:solidFill>
                  <a:schemeClr val="tx1"/>
                </a:solidFill>
              </a:rPr>
              <a:t>una </a:t>
            </a:r>
            <a:r>
              <a:rPr lang="es-MX" sz="1400" b="1" dirty="0" smtClean="0">
                <a:solidFill>
                  <a:schemeClr val="tx1"/>
                </a:solidFill>
              </a:rPr>
              <a:t>cúspide </a:t>
            </a:r>
            <a:r>
              <a:rPr lang="es-MX" sz="1400" b="1" dirty="0">
                <a:solidFill>
                  <a:schemeClr val="tx1"/>
                </a:solidFill>
              </a:rPr>
              <a:t>vestibular, eminencias </a:t>
            </a:r>
            <a:r>
              <a:rPr lang="es-MX" sz="1400" b="1" dirty="0" smtClean="0">
                <a:solidFill>
                  <a:schemeClr val="tx1"/>
                </a:solidFill>
              </a:rPr>
              <a:t>achatadas. </a:t>
            </a:r>
            <a:endParaRPr lang="es-MX" b="1" dirty="0"/>
          </a:p>
        </p:txBody>
      </p:sp>
      <p:sp>
        <p:nvSpPr>
          <p:cNvPr id="30" name="Rectángulo 29">
            <a:hlinkClick r:id="rId4" action="ppaction://hlinksldjump"/>
          </p:cNvPr>
          <p:cNvSpPr/>
          <p:nvPr/>
        </p:nvSpPr>
        <p:spPr>
          <a:xfrm>
            <a:off x="2943394" y="1070828"/>
            <a:ext cx="1173019" cy="32376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5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33102" y="1284513"/>
            <a:ext cx="2478722" cy="1964576"/>
          </a:xfrm>
          <a:prstGeom prst="rect">
            <a:avLst/>
          </a:prstGeom>
        </p:spPr>
      </p:pic>
      <p:sp>
        <p:nvSpPr>
          <p:cNvPr id="25" name="Rectángulo 24">
            <a:hlinkClick r:id="rId4" action="ppaction://hlinksldjump"/>
          </p:cNvPr>
          <p:cNvSpPr/>
          <p:nvPr/>
        </p:nvSpPr>
        <p:spPr>
          <a:xfrm>
            <a:off x="3180067" y="1746478"/>
            <a:ext cx="961825" cy="345453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Lingual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5079291" y="2280242"/>
            <a:ext cx="392251" cy="174715"/>
          </a:xfrm>
          <a:prstGeom prst="straightConnector1">
            <a:avLst/>
          </a:prstGeom>
          <a:ln w="28575">
            <a:solidFill>
              <a:srgbClr val="3649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5556188" y="4383938"/>
            <a:ext cx="1681031" cy="194525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400" b="1" dirty="0" smtClean="0">
                <a:solidFill>
                  <a:schemeClr val="tx1"/>
                </a:solidFill>
              </a:rPr>
              <a:t>Caras </a:t>
            </a:r>
            <a:r>
              <a:rPr lang="es-MX" sz="1400" b="1" dirty="0">
                <a:solidFill>
                  <a:schemeClr val="tx1"/>
                </a:solidFill>
              </a:rPr>
              <a:t>proximales son muy </a:t>
            </a:r>
            <a:r>
              <a:rPr lang="es-MX" sz="1400" b="1" dirty="0" smtClean="0">
                <a:solidFill>
                  <a:schemeClr val="tx1"/>
                </a:solidFill>
              </a:rPr>
              <a:t>convexas. Lingual   </a:t>
            </a:r>
            <a:r>
              <a:rPr lang="es-MX" sz="1400" b="1" dirty="0">
                <a:solidFill>
                  <a:schemeClr val="tx1"/>
                </a:solidFill>
              </a:rPr>
              <a:t>es muy </a:t>
            </a:r>
            <a:r>
              <a:rPr lang="es-MX" sz="1400" b="1" dirty="0" smtClean="0">
                <a:solidFill>
                  <a:schemeClr val="tx1"/>
                </a:solidFill>
              </a:rPr>
              <a:t>pequeña.</a:t>
            </a:r>
          </a:p>
          <a:p>
            <a:pPr algn="just"/>
            <a:r>
              <a:rPr lang="es-MX" sz="1400" b="1" dirty="0" smtClean="0">
                <a:solidFill>
                  <a:schemeClr val="tx1"/>
                </a:solidFill>
              </a:rPr>
              <a:t> La </a:t>
            </a:r>
            <a:r>
              <a:rPr lang="es-MX" sz="1400" b="1" dirty="0">
                <a:solidFill>
                  <a:schemeClr val="tx1"/>
                </a:solidFill>
              </a:rPr>
              <a:t>raíz </a:t>
            </a:r>
            <a:r>
              <a:rPr lang="es-MX" sz="1400" b="1" dirty="0" smtClean="0">
                <a:solidFill>
                  <a:schemeClr val="tx1"/>
                </a:solidFill>
              </a:rPr>
              <a:t>en </a:t>
            </a:r>
            <a:r>
              <a:rPr lang="es-MX" sz="1400" b="1" dirty="0">
                <a:solidFill>
                  <a:schemeClr val="tx1"/>
                </a:solidFill>
              </a:rPr>
              <a:t>la mayoría de los </a:t>
            </a:r>
            <a:r>
              <a:rPr lang="es-MX" sz="1400" b="1" dirty="0" smtClean="0">
                <a:solidFill>
                  <a:schemeClr val="tx1"/>
                </a:solidFill>
              </a:rPr>
              <a:t>casos, es una. </a:t>
            </a:r>
            <a:endParaRPr lang="es-MX" sz="1400" b="1" dirty="0">
              <a:solidFill>
                <a:schemeClr val="tx1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21657" y="386331"/>
            <a:ext cx="2151111" cy="6039543"/>
            <a:chOff x="21657" y="386331"/>
            <a:chExt cx="2151111" cy="6039543"/>
          </a:xfrm>
        </p:grpSpPr>
        <p:grpSp>
          <p:nvGrpSpPr>
            <p:cNvPr id="3" name="Grupo 2"/>
            <p:cNvGrpSpPr/>
            <p:nvPr/>
          </p:nvGrpSpPr>
          <p:grpSpPr>
            <a:xfrm>
              <a:off x="21657" y="386331"/>
              <a:ext cx="2151111" cy="6039543"/>
              <a:chOff x="66220" y="373450"/>
              <a:chExt cx="2151111" cy="6039543"/>
            </a:xfrm>
          </p:grpSpPr>
          <p:sp>
            <p:nvSpPr>
              <p:cNvPr id="35" name="Rectángulo 34"/>
              <p:cNvSpPr/>
              <p:nvPr/>
            </p:nvSpPr>
            <p:spPr>
              <a:xfrm>
                <a:off x="127270" y="373450"/>
                <a:ext cx="1457690" cy="438985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44 Premolar  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" name="Imagen 1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020202"/>
                  </a:clrFrom>
                  <a:clrTo>
                    <a:srgbClr val="020202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99" t="2844" r="11152" b="2756"/>
              <a:stretch/>
            </p:blipFill>
            <p:spPr>
              <a:xfrm>
                <a:off x="66220" y="946985"/>
                <a:ext cx="2110229" cy="5466008"/>
              </a:xfrm>
              <a:prstGeom prst="rect">
                <a:avLst/>
              </a:prstGeom>
            </p:spPr>
          </p:pic>
          <p:sp>
            <p:nvSpPr>
              <p:cNvPr id="26" name="Rectángulo 25"/>
              <p:cNvSpPr/>
              <p:nvPr/>
            </p:nvSpPr>
            <p:spPr>
              <a:xfrm>
                <a:off x="1351057" y="1008126"/>
                <a:ext cx="866274" cy="338554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err="1" smtClean="0">
                    <a:solidFill>
                      <a:schemeClr val="tx1"/>
                    </a:solidFill>
                  </a:rPr>
                  <a:t>Mesial</a:t>
                </a:r>
                <a:r>
                  <a:rPr lang="es-ES" sz="1600" b="1" dirty="0" smtClean="0">
                    <a:solidFill>
                      <a:schemeClr val="tx1"/>
                    </a:solidFill>
                  </a:rPr>
                  <a:t> 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CuadroTexto 10"/>
            <p:cNvSpPr txBox="1"/>
            <p:nvPr/>
          </p:nvSpPr>
          <p:spPr>
            <a:xfrm>
              <a:off x="112983" y="1070828"/>
              <a:ext cx="370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V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6873583" y="850257"/>
            <a:ext cx="2208658" cy="5698093"/>
            <a:chOff x="6886062" y="850257"/>
            <a:chExt cx="2208658" cy="5698093"/>
          </a:xfrm>
        </p:grpSpPr>
        <p:grpSp>
          <p:nvGrpSpPr>
            <p:cNvPr id="7" name="Grupo 6"/>
            <p:cNvGrpSpPr/>
            <p:nvPr/>
          </p:nvGrpSpPr>
          <p:grpSpPr>
            <a:xfrm>
              <a:off x="6886062" y="850257"/>
              <a:ext cx="2208658" cy="5698093"/>
              <a:chOff x="4966582" y="828660"/>
              <a:chExt cx="2208658" cy="5698093"/>
            </a:xfrm>
          </p:grpSpPr>
          <p:pic>
            <p:nvPicPr>
              <p:cNvPr id="6" name="Imagen 5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020202"/>
                  </a:clrFrom>
                  <a:clrTo>
                    <a:srgbClr val="020202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87" t="5866" r="12927" b="5067"/>
              <a:stretch/>
            </p:blipFill>
            <p:spPr>
              <a:xfrm>
                <a:off x="4966582" y="828660"/>
                <a:ext cx="2183700" cy="5698093"/>
              </a:xfrm>
              <a:prstGeom prst="rect">
                <a:avLst/>
              </a:prstGeom>
            </p:spPr>
          </p:pic>
          <p:sp>
            <p:nvSpPr>
              <p:cNvPr id="27" name="Rectángulo 26"/>
              <p:cNvSpPr/>
              <p:nvPr/>
            </p:nvSpPr>
            <p:spPr>
              <a:xfrm>
                <a:off x="6494379" y="864689"/>
                <a:ext cx="680861" cy="338554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400" b="1" dirty="0" smtClean="0">
                    <a:solidFill>
                      <a:schemeClr val="tx1"/>
                    </a:solidFill>
                  </a:rPr>
                  <a:t>Distal</a:t>
                </a:r>
                <a:r>
                  <a:rPr lang="es-ES" sz="1600" b="1" dirty="0" smtClean="0">
                    <a:solidFill>
                      <a:schemeClr val="tx1"/>
                    </a:solidFill>
                  </a:rPr>
                  <a:t> 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CuadroTexto 11"/>
            <p:cNvSpPr txBox="1"/>
            <p:nvPr/>
          </p:nvSpPr>
          <p:spPr>
            <a:xfrm>
              <a:off x="7064353" y="959866"/>
              <a:ext cx="373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P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7517107" y="147131"/>
            <a:ext cx="1552655" cy="563969"/>
            <a:chOff x="7473572" y="140212"/>
            <a:chExt cx="1552655" cy="563969"/>
          </a:xfrm>
        </p:grpSpPr>
        <p:sp>
          <p:nvSpPr>
            <p:cNvPr id="34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46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3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5" name="Rectángulo 24">
            <a:hlinkClick r:id="rId4" action="ppaction://hlinksldjump"/>
          </p:cNvPr>
          <p:cNvSpPr/>
          <p:nvPr/>
        </p:nvSpPr>
        <p:spPr>
          <a:xfrm>
            <a:off x="1871117" y="1145758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Lingual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6" name="Rectángulo 25">
            <a:hlinkClick r:id="rId4" action="ppaction://hlinksldjump"/>
          </p:cNvPr>
          <p:cNvSpPr/>
          <p:nvPr/>
        </p:nvSpPr>
        <p:spPr>
          <a:xfrm>
            <a:off x="2014883" y="1797876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>
            <a:hlinkClick r:id="rId4" action="ppaction://hlinksldjump"/>
          </p:cNvPr>
          <p:cNvSpPr/>
          <p:nvPr/>
        </p:nvSpPr>
        <p:spPr>
          <a:xfrm>
            <a:off x="811877" y="1765893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881157" y="3613866"/>
            <a:ext cx="2107133" cy="2605805"/>
          </a:xfrm>
          <a:prstGeom prst="rect">
            <a:avLst/>
          </a:prstGeom>
          <a:solidFill>
            <a:srgbClr val="E5D7C3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1600" b="1" dirty="0" smtClean="0">
              <a:solidFill>
                <a:srgbClr val="36497B"/>
              </a:solidFill>
            </a:endParaRPr>
          </a:p>
          <a:p>
            <a:pPr algn="just"/>
            <a:r>
              <a:rPr lang="es-ES" sz="1600" b="1" dirty="0" smtClean="0">
                <a:solidFill>
                  <a:srgbClr val="36497B"/>
                </a:solidFill>
              </a:rPr>
              <a:t>Corona más </a:t>
            </a:r>
            <a:r>
              <a:rPr lang="es-ES" sz="1600" b="1" dirty="0">
                <a:solidFill>
                  <a:srgbClr val="36497B"/>
                </a:solidFill>
              </a:rPr>
              <a:t>rectangular tiene surco </a:t>
            </a:r>
            <a:r>
              <a:rPr lang="es-ES" sz="1600" b="1" dirty="0" smtClean="0">
                <a:solidFill>
                  <a:srgbClr val="36497B"/>
                </a:solidFill>
              </a:rPr>
              <a:t>primario.</a:t>
            </a:r>
          </a:p>
          <a:p>
            <a:pPr algn="just"/>
            <a:r>
              <a:rPr lang="es-ES" sz="1600" b="1" dirty="0" smtClean="0">
                <a:solidFill>
                  <a:srgbClr val="36497B"/>
                </a:solidFill>
              </a:rPr>
              <a:t>2 fosas M </a:t>
            </a:r>
            <a:r>
              <a:rPr lang="es-ES" sz="1600" b="1" dirty="0">
                <a:solidFill>
                  <a:srgbClr val="36497B"/>
                </a:solidFill>
              </a:rPr>
              <a:t>y </a:t>
            </a:r>
            <a:r>
              <a:rPr lang="es-ES" sz="1600" b="1" dirty="0" smtClean="0">
                <a:solidFill>
                  <a:srgbClr val="36497B"/>
                </a:solidFill>
              </a:rPr>
              <a:t>D, la </a:t>
            </a:r>
            <a:r>
              <a:rPr lang="es-ES" sz="1600" b="1" dirty="0">
                <a:solidFill>
                  <a:srgbClr val="36497B"/>
                </a:solidFill>
              </a:rPr>
              <a:t>oclusal tiene forma </a:t>
            </a:r>
            <a:r>
              <a:rPr lang="es-ES" sz="1600" b="1" dirty="0" smtClean="0">
                <a:solidFill>
                  <a:srgbClr val="36497B"/>
                </a:solidFill>
              </a:rPr>
              <a:t>bulbosa, no muy bien definida. </a:t>
            </a:r>
          </a:p>
          <a:p>
            <a:pPr algn="just"/>
            <a:r>
              <a:rPr lang="es-ES" sz="1600" b="1" dirty="0" smtClean="0">
                <a:solidFill>
                  <a:srgbClr val="36497B"/>
                </a:solidFill>
              </a:rPr>
              <a:t>Tiene 2 </a:t>
            </a:r>
            <a:r>
              <a:rPr lang="es-ES" sz="1600" b="1" dirty="0">
                <a:solidFill>
                  <a:srgbClr val="36497B"/>
                </a:solidFill>
              </a:rPr>
              <a:t>cúspides, una vestibular y </a:t>
            </a:r>
            <a:r>
              <a:rPr lang="es-ES" sz="1600" b="1" dirty="0" smtClean="0">
                <a:solidFill>
                  <a:srgbClr val="36497B"/>
                </a:solidFill>
              </a:rPr>
              <a:t>otra L.</a:t>
            </a:r>
          </a:p>
          <a:p>
            <a:pPr algn="just"/>
            <a:endParaRPr lang="es-MX" sz="1600" b="1" dirty="0">
              <a:solidFill>
                <a:srgbClr val="36497B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26597" y="1079211"/>
            <a:ext cx="1173019" cy="32376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pic>
        <p:nvPicPr>
          <p:cNvPr id="19" name="Picture 5" descr="mr16$0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95" y="881959"/>
            <a:ext cx="3702021" cy="278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de flecha 2"/>
          <p:cNvCxnSpPr/>
          <p:nvPr/>
        </p:nvCxnSpPr>
        <p:spPr>
          <a:xfrm flipV="1">
            <a:off x="6912324" y="3153997"/>
            <a:ext cx="278782" cy="3463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/>
          <p:cNvGrpSpPr/>
          <p:nvPr/>
        </p:nvGrpSpPr>
        <p:grpSpPr>
          <a:xfrm>
            <a:off x="127270" y="0"/>
            <a:ext cx="3361815" cy="6409709"/>
            <a:chOff x="127270" y="0"/>
            <a:chExt cx="3361815" cy="6409709"/>
          </a:xfrm>
        </p:grpSpPr>
        <p:grpSp>
          <p:nvGrpSpPr>
            <p:cNvPr id="7" name="Grupo 6"/>
            <p:cNvGrpSpPr/>
            <p:nvPr/>
          </p:nvGrpSpPr>
          <p:grpSpPr>
            <a:xfrm>
              <a:off x="127270" y="0"/>
              <a:ext cx="3361815" cy="3476805"/>
              <a:chOff x="127270" y="0"/>
              <a:chExt cx="3361815" cy="3476805"/>
            </a:xfrm>
          </p:grpSpPr>
          <p:sp>
            <p:nvSpPr>
              <p:cNvPr id="28" name="Rectángulo 27"/>
              <p:cNvSpPr/>
              <p:nvPr/>
            </p:nvSpPr>
            <p:spPr>
              <a:xfrm>
                <a:off x="2670235" y="3190988"/>
                <a:ext cx="818850" cy="285817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rgbClr val="36497B"/>
                    </a:solidFill>
                  </a:rPr>
                  <a:t>Oclusal</a:t>
                </a:r>
                <a:endParaRPr lang="es-MX" sz="1600" b="1" dirty="0">
                  <a:solidFill>
                    <a:srgbClr val="36497B"/>
                  </a:solidFill>
                </a:endParaRPr>
              </a:p>
            </p:txBody>
          </p:sp>
          <p:sp>
            <p:nvSpPr>
              <p:cNvPr id="35" name="Rectángulo 34"/>
              <p:cNvSpPr/>
              <p:nvPr/>
            </p:nvSpPr>
            <p:spPr>
              <a:xfrm>
                <a:off x="127270" y="0"/>
                <a:ext cx="1372346" cy="812436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400" b="1" dirty="0" smtClean="0">
                    <a:solidFill>
                      <a:schemeClr val="tx1"/>
                    </a:solidFill>
                  </a:rPr>
                  <a:t>44 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/>
                    </a:solidFill>
                  </a:rPr>
                  <a:t>1er  premolar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/>
                    </a:solidFill>
                  </a:rPr>
                  <a:t>Inferior   </a:t>
                </a:r>
                <a:endParaRPr lang="es-MX" sz="14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270" y="3465576"/>
              <a:ext cx="2730937" cy="2944133"/>
            </a:xfrm>
            <a:prstGeom prst="rect">
              <a:avLst/>
            </a:prstGeom>
          </p:spPr>
        </p:pic>
      </p:grpSp>
      <p:grpSp>
        <p:nvGrpSpPr>
          <p:cNvPr id="18" name="Grupo 17"/>
          <p:cNvGrpSpPr/>
          <p:nvPr/>
        </p:nvGrpSpPr>
        <p:grpSpPr>
          <a:xfrm>
            <a:off x="7410731" y="124233"/>
            <a:ext cx="1552655" cy="563969"/>
            <a:chOff x="7473572" y="140212"/>
            <a:chExt cx="1552655" cy="563969"/>
          </a:xfrm>
        </p:grpSpPr>
        <p:sp>
          <p:nvSpPr>
            <p:cNvPr id="20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18461" y="3894056"/>
            <a:ext cx="3174021" cy="2515653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H="1">
            <a:off x="6575301" y="5490210"/>
            <a:ext cx="630170" cy="1692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4 -0.01643 L -2.22222E-6 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47892" y="0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2074187" y="1060912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8" name="Rectángulo 27">
            <a:hlinkClick r:id="rId4" action="ppaction://hlinksldjump"/>
          </p:cNvPr>
          <p:cNvSpPr/>
          <p:nvPr/>
        </p:nvSpPr>
        <p:spPr>
          <a:xfrm>
            <a:off x="4691456" y="1060912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5" action="ppaction://hlinksldjump"/>
          </p:cNvPr>
          <p:cNvSpPr/>
          <p:nvPr/>
        </p:nvSpPr>
        <p:spPr>
          <a:xfrm>
            <a:off x="3834640" y="6564826"/>
            <a:ext cx="1569008" cy="307777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Menú anterior </a:t>
            </a:r>
            <a:endParaRPr lang="es-MX" sz="1400" b="1" dirty="0">
              <a:solidFill>
                <a:schemeClr val="bg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-42948" y="278280"/>
            <a:ext cx="2846328" cy="6202677"/>
            <a:chOff x="46198" y="298577"/>
            <a:chExt cx="2846328" cy="6202677"/>
          </a:xfrm>
        </p:grpSpPr>
        <p:sp>
          <p:nvSpPr>
            <p:cNvPr id="35" name="Rectángulo 34"/>
            <p:cNvSpPr/>
            <p:nvPr/>
          </p:nvSpPr>
          <p:spPr>
            <a:xfrm>
              <a:off x="503363" y="298577"/>
              <a:ext cx="1315188" cy="538721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45  Premolar inferior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8" t="3784" r="7627" b="8108"/>
            <a:stretch/>
          </p:blipFill>
          <p:spPr>
            <a:xfrm>
              <a:off x="46198" y="850328"/>
              <a:ext cx="2172545" cy="5650926"/>
            </a:xfrm>
            <a:prstGeom prst="rect">
              <a:avLst/>
            </a:prstGeom>
          </p:spPr>
        </p:pic>
        <p:sp>
          <p:nvSpPr>
            <p:cNvPr id="30" name="Rectángulo 29"/>
            <p:cNvSpPr/>
            <p:nvPr/>
          </p:nvSpPr>
          <p:spPr>
            <a:xfrm>
              <a:off x="1719507" y="4523379"/>
              <a:ext cx="1173019" cy="323761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Vestibular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ángulo 9"/>
          <p:cNvSpPr/>
          <p:nvPr/>
        </p:nvSpPr>
        <p:spPr>
          <a:xfrm>
            <a:off x="1375335" y="5356337"/>
            <a:ext cx="2474582" cy="83099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es-ES" sz="1600" b="1" dirty="0"/>
              <a:t>Forma </a:t>
            </a:r>
            <a:r>
              <a:rPr lang="es-ES" sz="1600" b="1" dirty="0" smtClean="0"/>
              <a:t>trapezoidal, se  angosta hacia cervical.</a:t>
            </a:r>
          </a:p>
          <a:p>
            <a:pPr algn="just"/>
            <a:r>
              <a:rPr lang="es-ES" sz="1600" b="1" dirty="0" smtClean="0"/>
              <a:t>C</a:t>
            </a:r>
            <a:r>
              <a:rPr lang="es-MX" sz="1600" b="1" dirty="0" err="1" smtClean="0"/>
              <a:t>orta</a:t>
            </a:r>
            <a:r>
              <a:rPr lang="es-MX" sz="1600" b="1" dirty="0" smtClean="0"/>
              <a:t> </a:t>
            </a:r>
            <a:r>
              <a:rPr lang="es-MX" sz="1600" b="1" dirty="0"/>
              <a:t>y </a:t>
            </a:r>
            <a:r>
              <a:rPr lang="es-MX" sz="1600" b="1" dirty="0" smtClean="0"/>
              <a:t>recto. </a:t>
            </a:r>
            <a:endParaRPr lang="es-ES" sz="1600" b="1" dirty="0"/>
          </a:p>
        </p:txBody>
      </p:sp>
      <p:sp>
        <p:nvSpPr>
          <p:cNvPr id="33" name="Rectángulo 32"/>
          <p:cNvSpPr/>
          <p:nvPr/>
        </p:nvSpPr>
        <p:spPr>
          <a:xfrm>
            <a:off x="5211633" y="4088447"/>
            <a:ext cx="1814037" cy="1706238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1600" b="1" dirty="0" smtClean="0">
              <a:solidFill>
                <a:schemeClr val="tx1"/>
              </a:solidFill>
            </a:endParaRPr>
          </a:p>
          <a:p>
            <a:pPr algn="just"/>
            <a:endParaRPr lang="es-ES" sz="1600" b="1" dirty="0" smtClean="0">
              <a:solidFill>
                <a:schemeClr val="tx1"/>
              </a:solidFill>
            </a:endParaRP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Cúspides mesio-vestibular </a:t>
            </a:r>
            <a:r>
              <a:rPr lang="es-ES" sz="1600" b="1" dirty="0">
                <a:solidFill>
                  <a:schemeClr val="tx1"/>
                </a:solidFill>
              </a:rPr>
              <a:t>y </a:t>
            </a:r>
            <a:r>
              <a:rPr lang="es-ES" sz="1600" b="1" dirty="0" smtClean="0">
                <a:solidFill>
                  <a:schemeClr val="tx1"/>
                </a:solidFill>
              </a:rPr>
              <a:t>mesio-lingual más </a:t>
            </a:r>
            <a:r>
              <a:rPr lang="es-ES" sz="1600" b="1" dirty="0">
                <a:solidFill>
                  <a:schemeClr val="tx1"/>
                </a:solidFill>
              </a:rPr>
              <a:t>pequeñas y  menos desarrolladas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ES" sz="1600" b="1" dirty="0" smtClean="0">
              <a:solidFill>
                <a:schemeClr val="tx1"/>
              </a:solidFill>
            </a:endParaRPr>
          </a:p>
          <a:p>
            <a:pPr algn="just"/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2193547" y="1531563"/>
            <a:ext cx="3058678" cy="1884274"/>
            <a:chOff x="5277084" y="2654534"/>
            <a:chExt cx="3451961" cy="2201869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77084" y="2654534"/>
              <a:ext cx="3451961" cy="2201869"/>
            </a:xfrm>
            <a:prstGeom prst="rect">
              <a:avLst/>
            </a:prstGeom>
          </p:spPr>
        </p:pic>
        <p:cxnSp>
          <p:nvCxnSpPr>
            <p:cNvPr id="20" name="Conector recto de flecha 19"/>
            <p:cNvCxnSpPr/>
            <p:nvPr/>
          </p:nvCxnSpPr>
          <p:spPr>
            <a:xfrm flipV="1">
              <a:off x="6133171" y="3978827"/>
              <a:ext cx="336577" cy="3737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uadroTexto 1">
            <a:hlinkClick r:id="rId8" action="ppaction://hlinksldjump"/>
          </p:cNvPr>
          <p:cNvSpPr txBox="1"/>
          <p:nvPr/>
        </p:nvSpPr>
        <p:spPr>
          <a:xfrm>
            <a:off x="3524855" y="1041916"/>
            <a:ext cx="791113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Distal</a:t>
            </a:r>
            <a:endParaRPr lang="es-MX" sz="1600" dirty="0"/>
          </a:p>
        </p:txBody>
      </p:sp>
      <p:grpSp>
        <p:nvGrpSpPr>
          <p:cNvPr id="12" name="Grupo 11"/>
          <p:cNvGrpSpPr/>
          <p:nvPr/>
        </p:nvGrpSpPr>
        <p:grpSpPr>
          <a:xfrm>
            <a:off x="6036498" y="901613"/>
            <a:ext cx="3032262" cy="5507761"/>
            <a:chOff x="6036498" y="901613"/>
            <a:chExt cx="3032262" cy="5507761"/>
          </a:xfrm>
        </p:grpSpPr>
        <p:sp>
          <p:nvSpPr>
            <p:cNvPr id="19" name="Rectángulo 18"/>
            <p:cNvSpPr/>
            <p:nvPr/>
          </p:nvSpPr>
          <p:spPr>
            <a:xfrm>
              <a:off x="6036498" y="2686578"/>
              <a:ext cx="961825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Lingual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25670" y="901613"/>
              <a:ext cx="2043090" cy="5507761"/>
            </a:xfrm>
            <a:prstGeom prst="rect">
              <a:avLst/>
            </a:prstGeom>
          </p:spPr>
        </p:pic>
      </p:grpSp>
      <p:grpSp>
        <p:nvGrpSpPr>
          <p:cNvPr id="22" name="Grupo 21"/>
          <p:cNvGrpSpPr/>
          <p:nvPr/>
        </p:nvGrpSpPr>
        <p:grpSpPr>
          <a:xfrm>
            <a:off x="7352689" y="92001"/>
            <a:ext cx="1552655" cy="563969"/>
            <a:chOff x="7473572" y="140212"/>
            <a:chExt cx="1552655" cy="563969"/>
          </a:xfrm>
        </p:grpSpPr>
        <p:sp>
          <p:nvSpPr>
            <p:cNvPr id="23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41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7003" y="0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8" name="Rectángulo 27">
            <a:hlinkClick r:id="rId4" action="ppaction://hlinksldjump"/>
          </p:cNvPr>
          <p:cNvSpPr/>
          <p:nvPr/>
        </p:nvSpPr>
        <p:spPr>
          <a:xfrm>
            <a:off x="4140663" y="943191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5" action="ppaction://hlinksldjump"/>
          </p:cNvPr>
          <p:cNvSpPr/>
          <p:nvPr/>
        </p:nvSpPr>
        <p:spPr>
          <a:xfrm>
            <a:off x="2965989" y="6583135"/>
            <a:ext cx="1569008" cy="307777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Menú anterior </a:t>
            </a:r>
            <a:endParaRPr lang="es-MX" sz="1400" b="1" dirty="0">
              <a:solidFill>
                <a:schemeClr val="bg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393998" y="1037944"/>
            <a:ext cx="1173019" cy="32376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679174" y="939880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Lingual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9373" y="5323784"/>
            <a:ext cx="4374550" cy="1077218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es-MX" sz="1600" b="1" dirty="0"/>
              <a:t>Convexa en el tercio </a:t>
            </a:r>
            <a:r>
              <a:rPr lang="es-MX" sz="1600" b="1" dirty="0" err="1"/>
              <a:t>ocluso</a:t>
            </a:r>
            <a:r>
              <a:rPr lang="es-MX" sz="1600" b="1" dirty="0"/>
              <a:t> vestibular, en esta cara se observa la inclinación de la corona hacia </a:t>
            </a:r>
            <a:r>
              <a:rPr lang="es-MX" sz="1600" b="1" dirty="0" smtClean="0"/>
              <a:t>lingual, presenta </a:t>
            </a:r>
            <a:r>
              <a:rPr lang="es-MX" sz="1600" b="1" dirty="0"/>
              <a:t>una ligera concavidad en </a:t>
            </a:r>
            <a:r>
              <a:rPr lang="es-MX" sz="1600" b="1" dirty="0" smtClean="0"/>
              <a:t>cervical. </a:t>
            </a:r>
            <a:endParaRPr lang="es-ES" sz="1600" b="1" dirty="0"/>
          </a:p>
        </p:txBody>
      </p:sp>
      <p:grpSp>
        <p:nvGrpSpPr>
          <p:cNvPr id="13" name="Grupo 12"/>
          <p:cNvGrpSpPr/>
          <p:nvPr/>
        </p:nvGrpSpPr>
        <p:grpSpPr>
          <a:xfrm>
            <a:off x="31994" y="196356"/>
            <a:ext cx="2473954" cy="4878564"/>
            <a:chOff x="31994" y="195586"/>
            <a:chExt cx="2473954" cy="4506290"/>
          </a:xfrm>
        </p:grpSpPr>
        <p:sp>
          <p:nvSpPr>
            <p:cNvPr id="35" name="Rectángulo 34"/>
            <p:cNvSpPr/>
            <p:nvPr/>
          </p:nvSpPr>
          <p:spPr>
            <a:xfrm>
              <a:off x="347120" y="195586"/>
              <a:ext cx="1427447" cy="538721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45   Premolar inferior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22" t="48659" r="41219" b="243"/>
            <a:stretch/>
          </p:blipFill>
          <p:spPr>
            <a:xfrm>
              <a:off x="31994" y="1077449"/>
              <a:ext cx="2473954" cy="3624427"/>
            </a:xfrm>
            <a:prstGeom prst="rect">
              <a:avLst/>
            </a:prstGeom>
          </p:spPr>
        </p:pic>
        <p:sp>
          <p:nvSpPr>
            <p:cNvPr id="26" name="Rectángulo 25"/>
            <p:cNvSpPr/>
            <p:nvPr/>
          </p:nvSpPr>
          <p:spPr>
            <a:xfrm>
              <a:off x="1223991" y="4354711"/>
              <a:ext cx="809495" cy="323008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err="1" smtClean="0">
                  <a:solidFill>
                    <a:schemeClr val="tx1"/>
                  </a:solidFill>
                </a:rPr>
                <a:t>Mesial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241073" y="1361705"/>
            <a:ext cx="3777562" cy="5039297"/>
            <a:chOff x="4960363" y="1276306"/>
            <a:chExt cx="3777562" cy="5039297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95" t="11585" r="39207"/>
            <a:stretch/>
          </p:blipFill>
          <p:spPr>
            <a:xfrm>
              <a:off x="6374669" y="1276306"/>
              <a:ext cx="2363256" cy="5039297"/>
            </a:xfrm>
            <a:prstGeom prst="rect">
              <a:avLst/>
            </a:prstGeom>
          </p:spPr>
        </p:pic>
        <p:sp>
          <p:nvSpPr>
            <p:cNvPr id="27" name="Rectángulo 26"/>
            <p:cNvSpPr/>
            <p:nvPr/>
          </p:nvSpPr>
          <p:spPr>
            <a:xfrm>
              <a:off x="6043758" y="3626678"/>
              <a:ext cx="680861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Distal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4960363" y="4387779"/>
              <a:ext cx="1898188" cy="1623208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MX" sz="1600" b="1" dirty="0" smtClean="0">
                  <a:solidFill>
                    <a:schemeClr val="tx1"/>
                  </a:solidFill>
                </a:rPr>
                <a:t>Igual </a:t>
              </a:r>
              <a:r>
                <a:rPr lang="es-MX" sz="1600" b="1" dirty="0">
                  <a:solidFill>
                    <a:schemeClr val="tx1"/>
                  </a:solidFill>
                </a:rPr>
                <a:t>a cara </a:t>
              </a:r>
              <a:r>
                <a:rPr lang="es-MX" sz="1600" b="1" dirty="0" err="1">
                  <a:solidFill>
                    <a:schemeClr val="tx1"/>
                  </a:solidFill>
                </a:rPr>
                <a:t>mesial</a:t>
              </a:r>
              <a:r>
                <a:rPr lang="es-MX" sz="1600" b="1" dirty="0">
                  <a:solidFill>
                    <a:schemeClr val="tx1"/>
                  </a:solidFill>
                </a:rPr>
                <a:t> pero </a:t>
              </a:r>
              <a:r>
                <a:rPr lang="es-MX" sz="1600" b="1" dirty="0" smtClean="0">
                  <a:solidFill>
                    <a:schemeClr val="tx1"/>
                  </a:solidFill>
                </a:rPr>
                <a:t>más </a:t>
              </a:r>
              <a:r>
                <a:rPr lang="es-MX" sz="1600" b="1" dirty="0">
                  <a:solidFill>
                    <a:schemeClr val="tx1"/>
                  </a:solidFill>
                </a:rPr>
                <a:t>pequeña y </a:t>
              </a:r>
              <a:r>
                <a:rPr lang="es-MX" sz="1600" b="1" dirty="0" smtClean="0">
                  <a:solidFill>
                    <a:schemeClr val="tx1"/>
                  </a:solidFill>
                </a:rPr>
                <a:t>convexa.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4" descr="F:\GARCIA  MARIA  TERESA  DE JESUS CAROLINAPX\IMAGEN  2 11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1"/>
          <a:stretch/>
        </p:blipFill>
        <p:spPr bwMode="auto">
          <a:xfrm flipH="1">
            <a:off x="3101598" y="1474844"/>
            <a:ext cx="2919991" cy="184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recto de flecha 14"/>
          <p:cNvCxnSpPr/>
          <p:nvPr/>
        </p:nvCxnSpPr>
        <p:spPr>
          <a:xfrm flipV="1">
            <a:off x="3895001" y="2875854"/>
            <a:ext cx="245662" cy="213034"/>
          </a:xfrm>
          <a:prstGeom prst="straightConnector1">
            <a:avLst/>
          </a:prstGeom>
          <a:ln w="28575">
            <a:solidFill>
              <a:srgbClr val="36497B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1" name="Grupo 20"/>
          <p:cNvGrpSpPr/>
          <p:nvPr/>
        </p:nvGrpSpPr>
        <p:grpSpPr>
          <a:xfrm>
            <a:off x="7465980" y="107398"/>
            <a:ext cx="1552655" cy="563969"/>
            <a:chOff x="7473572" y="140212"/>
            <a:chExt cx="1552655" cy="563969"/>
          </a:xfrm>
        </p:grpSpPr>
        <p:sp>
          <p:nvSpPr>
            <p:cNvPr id="23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3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7974"/>
            <a:ext cx="9144000" cy="6858000"/>
            <a:chOff x="0" y="7974"/>
            <a:chExt cx="9144000" cy="6858000"/>
          </a:xfrm>
        </p:grpSpPr>
        <p:pic>
          <p:nvPicPr>
            <p:cNvPr id="4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974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24" name="CuadroTexto 23"/>
            <p:cNvSpPr txBox="1"/>
            <p:nvPr/>
          </p:nvSpPr>
          <p:spPr>
            <a:xfrm>
              <a:off x="26290" y="3402638"/>
              <a:ext cx="9117709" cy="3064280"/>
            </a:xfrm>
            <a:prstGeom prst="rect">
              <a:avLst/>
            </a:prstGeom>
            <a:solidFill>
              <a:srgbClr val="36497B"/>
            </a:solidFill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6" name="Rectángulo 25">
            <a:hlinkClick r:id="rId4" action="ppaction://hlinksldjump"/>
          </p:cNvPr>
          <p:cNvSpPr/>
          <p:nvPr/>
        </p:nvSpPr>
        <p:spPr>
          <a:xfrm>
            <a:off x="2976178" y="1073466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>
            <a:hlinkClick r:id="rId4" action="ppaction://hlinksldjump"/>
          </p:cNvPr>
          <p:cNvSpPr/>
          <p:nvPr/>
        </p:nvSpPr>
        <p:spPr>
          <a:xfrm>
            <a:off x="4388289" y="1073466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67817" y="5098735"/>
            <a:ext cx="5179500" cy="1267160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Corona </a:t>
            </a:r>
            <a:r>
              <a:rPr lang="es-ES" sz="1400" b="1" dirty="0">
                <a:solidFill>
                  <a:srgbClr val="36497B"/>
                </a:solidFill>
              </a:rPr>
              <a:t>es más </a:t>
            </a:r>
            <a:r>
              <a:rPr lang="es-ES" sz="1400" b="1" dirty="0" smtClean="0">
                <a:solidFill>
                  <a:srgbClr val="36497B"/>
                </a:solidFill>
              </a:rPr>
              <a:t>redondeada </a:t>
            </a:r>
            <a:r>
              <a:rPr lang="es-ES" sz="1400" b="1" dirty="0">
                <a:solidFill>
                  <a:srgbClr val="36497B"/>
                </a:solidFill>
              </a:rPr>
              <a:t>y </a:t>
            </a:r>
            <a:r>
              <a:rPr lang="es-ES" sz="1400" b="1" dirty="0" smtClean="0">
                <a:solidFill>
                  <a:srgbClr val="36497B"/>
                </a:solidFill>
              </a:rPr>
              <a:t> ovalada. </a:t>
            </a:r>
          </a:p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Las cúspides mesio-vestibular </a:t>
            </a:r>
            <a:r>
              <a:rPr lang="es-ES" sz="1400" b="1" dirty="0">
                <a:solidFill>
                  <a:srgbClr val="36497B"/>
                </a:solidFill>
              </a:rPr>
              <a:t>y </a:t>
            </a:r>
            <a:r>
              <a:rPr lang="es-ES" sz="1400" b="1" dirty="0" smtClean="0">
                <a:solidFill>
                  <a:srgbClr val="36497B"/>
                </a:solidFill>
              </a:rPr>
              <a:t>mesio-lingual se ven chatas. </a:t>
            </a:r>
          </a:p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Se encuentran </a:t>
            </a:r>
            <a:r>
              <a:rPr lang="es-ES" sz="1400" b="1" dirty="0">
                <a:solidFill>
                  <a:srgbClr val="36497B"/>
                </a:solidFill>
              </a:rPr>
              <a:t>más surcos suplementarios, surcos accidentales y </a:t>
            </a:r>
            <a:r>
              <a:rPr lang="es-ES" sz="1400" b="1" dirty="0" smtClean="0">
                <a:solidFill>
                  <a:srgbClr val="36497B"/>
                </a:solidFill>
              </a:rPr>
              <a:t>fositas</a:t>
            </a:r>
            <a:r>
              <a:rPr lang="es-ES" sz="1400" b="1" dirty="0" smtClean="0">
                <a:solidFill>
                  <a:schemeClr val="tx1"/>
                </a:solidFill>
              </a:rPr>
              <a:t>. </a:t>
            </a:r>
            <a:endParaRPr lang="es-MX" sz="1400" b="1" dirty="0">
              <a:solidFill>
                <a:schemeClr val="tx1"/>
              </a:solidFill>
            </a:endParaRPr>
          </a:p>
        </p:txBody>
      </p:sp>
      <p:sp>
        <p:nvSpPr>
          <p:cNvPr id="30" name="Rectángulo 29">
            <a:hlinkClick r:id="rId5" action="ppaction://hlinksldjump"/>
          </p:cNvPr>
          <p:cNvSpPr/>
          <p:nvPr/>
        </p:nvSpPr>
        <p:spPr>
          <a:xfrm>
            <a:off x="4814882" y="1742168"/>
            <a:ext cx="1116263" cy="331008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1" name="Rectángulo 30">
            <a:hlinkClick r:id="rId6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8501" y="3634432"/>
            <a:ext cx="5034514" cy="738664"/>
          </a:xfrm>
          <a:prstGeom prst="rect">
            <a:avLst/>
          </a:prstGeom>
          <a:solidFill>
            <a:srgbClr val="E5D7C3"/>
          </a:solidFill>
        </p:spPr>
        <p:txBody>
          <a:bodyPr wrap="square">
            <a:spAutoFit/>
          </a:bodyPr>
          <a:lstStyle/>
          <a:p>
            <a:pPr algn="just"/>
            <a:r>
              <a:rPr lang="es-MX" sz="1400" b="1" dirty="0"/>
              <a:t>Perfil </a:t>
            </a:r>
            <a:r>
              <a:rPr lang="es-MX" sz="1400" b="1" dirty="0" smtClean="0"/>
              <a:t>pequeño, simula una letra C fosetas triangulares de </a:t>
            </a:r>
            <a:r>
              <a:rPr lang="es-MX" sz="1400" b="1" dirty="0" err="1" smtClean="0"/>
              <a:t>mesial</a:t>
            </a:r>
            <a:r>
              <a:rPr lang="es-MX" sz="1400" b="1" dirty="0" smtClean="0"/>
              <a:t> y distal, son ligeramente curvos.  Distal convergen </a:t>
            </a:r>
            <a:r>
              <a:rPr lang="es-MX" sz="1400" b="1" dirty="0"/>
              <a:t>hacia </a:t>
            </a:r>
            <a:r>
              <a:rPr lang="es-MX" sz="1400" b="1" dirty="0" smtClean="0"/>
              <a:t>oclusal  </a:t>
            </a:r>
            <a:r>
              <a:rPr lang="es-MX" sz="1400" b="1" dirty="0"/>
              <a:t>figura semicircular de esta cara </a:t>
            </a:r>
          </a:p>
        </p:txBody>
      </p:sp>
      <p:pic>
        <p:nvPicPr>
          <p:cNvPr id="21" name="Picture 3" descr="F:\GARCIA  MARIA  TERESA  DE JESUS CAROLINAPX\IMAGEN  2 1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31619" y="3664590"/>
            <a:ext cx="3453776" cy="255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de flecha 11"/>
          <p:cNvCxnSpPr/>
          <p:nvPr/>
        </p:nvCxnSpPr>
        <p:spPr>
          <a:xfrm flipH="1">
            <a:off x="6409543" y="4509639"/>
            <a:ext cx="493061" cy="425139"/>
          </a:xfrm>
          <a:prstGeom prst="straightConnector1">
            <a:avLst/>
          </a:prstGeom>
          <a:ln w="38100">
            <a:solidFill>
              <a:srgbClr val="3649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hlinkClick r:id="rId5" action="ppaction://hlinksldjump"/>
          </p:cNvPr>
          <p:cNvSpPr/>
          <p:nvPr/>
        </p:nvSpPr>
        <p:spPr>
          <a:xfrm>
            <a:off x="7327934" y="3495313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Lingual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33334" y="81633"/>
            <a:ext cx="3448747" cy="3300075"/>
            <a:chOff x="33334" y="81633"/>
            <a:chExt cx="3448747" cy="3300075"/>
          </a:xfrm>
        </p:grpSpPr>
        <p:grpSp>
          <p:nvGrpSpPr>
            <p:cNvPr id="6" name="Grupo 5"/>
            <p:cNvGrpSpPr/>
            <p:nvPr/>
          </p:nvGrpSpPr>
          <p:grpSpPr>
            <a:xfrm>
              <a:off x="167817" y="81633"/>
              <a:ext cx="3314264" cy="3126901"/>
              <a:chOff x="127269" y="-41326"/>
              <a:chExt cx="3314264" cy="3126901"/>
            </a:xfrm>
          </p:grpSpPr>
          <p:sp>
            <p:nvSpPr>
              <p:cNvPr id="28" name="Rectángulo 27"/>
              <p:cNvSpPr/>
              <p:nvPr/>
            </p:nvSpPr>
            <p:spPr>
              <a:xfrm>
                <a:off x="2622683" y="2799758"/>
                <a:ext cx="818850" cy="285817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Oclusal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ángulo 34"/>
              <p:cNvSpPr/>
              <p:nvPr/>
            </p:nvSpPr>
            <p:spPr>
              <a:xfrm>
                <a:off x="127269" y="-41326"/>
                <a:ext cx="1800660" cy="853762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400" b="1" dirty="0" smtClean="0">
                    <a:solidFill>
                      <a:schemeClr val="tx1"/>
                    </a:solidFill>
                  </a:rPr>
                  <a:t>45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/>
                    </a:solidFill>
                  </a:rPr>
                  <a:t>2</a:t>
                </a:r>
                <a:r>
                  <a:rPr lang="es-ES" sz="1200" b="1" dirty="0" smtClean="0">
                    <a:solidFill>
                      <a:schemeClr val="tx1"/>
                    </a:solidFill>
                  </a:rPr>
                  <a:t>do</a:t>
                </a:r>
                <a:r>
                  <a:rPr lang="es-ES" sz="1400" b="1" dirty="0" smtClean="0">
                    <a:solidFill>
                      <a:schemeClr val="tx1"/>
                    </a:solidFill>
                  </a:rPr>
                  <a:t> segundo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/>
                    </a:solidFill>
                  </a:rPr>
                  <a:t>Premolar </a:t>
                </a:r>
              </a:p>
              <a:p>
                <a:pPr algn="ctr"/>
                <a:r>
                  <a:rPr lang="es-ES" sz="1400" b="1" dirty="0" smtClean="0">
                    <a:solidFill>
                      <a:schemeClr val="tx1"/>
                    </a:solidFill>
                  </a:rPr>
                  <a:t> </a:t>
                </a:r>
                <a:endParaRPr lang="es-MX" sz="14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334" y="964908"/>
              <a:ext cx="2284200" cy="2416800"/>
            </a:xfrm>
            <a:prstGeom prst="rect">
              <a:avLst/>
            </a:prstGeom>
          </p:spPr>
        </p:pic>
      </p:grpSp>
      <p:grpSp>
        <p:nvGrpSpPr>
          <p:cNvPr id="22" name="Grupo 21"/>
          <p:cNvGrpSpPr/>
          <p:nvPr/>
        </p:nvGrpSpPr>
        <p:grpSpPr>
          <a:xfrm>
            <a:off x="7383675" y="92001"/>
            <a:ext cx="1552655" cy="563969"/>
            <a:chOff x="7473572" y="140212"/>
            <a:chExt cx="1552655" cy="563969"/>
          </a:xfrm>
        </p:grpSpPr>
        <p:sp>
          <p:nvSpPr>
            <p:cNvPr id="23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7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7508"/>
            <a:ext cx="9144000" cy="6858000"/>
          </a:xfrm>
          <a:prstGeom prst="rect">
            <a:avLst/>
          </a:prstGeom>
          <a:noFill/>
        </p:spPr>
      </p:pic>
      <p:sp>
        <p:nvSpPr>
          <p:cNvPr id="30" name="CuadroTexto 29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2" name="Rectángulo 31">
            <a:hlinkClick r:id="rId4" action="ppaction://hlinksldjump"/>
          </p:cNvPr>
          <p:cNvSpPr/>
          <p:nvPr/>
        </p:nvSpPr>
        <p:spPr>
          <a:xfrm>
            <a:off x="3586379" y="1092344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Lingual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3" name="Rectángulo 32">
            <a:hlinkClick r:id="rId5" action="ppaction://hlinksldjump"/>
          </p:cNvPr>
          <p:cNvSpPr/>
          <p:nvPr/>
        </p:nvSpPr>
        <p:spPr>
          <a:xfrm>
            <a:off x="3830275" y="2580116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5" name="Rectángulo 34">
            <a:hlinkClick r:id="rId4" action="ppaction://hlinksldjump"/>
          </p:cNvPr>
          <p:cNvSpPr/>
          <p:nvPr/>
        </p:nvSpPr>
        <p:spPr>
          <a:xfrm>
            <a:off x="4287123" y="1791477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02556" y="185352"/>
            <a:ext cx="3579144" cy="6315902"/>
            <a:chOff x="102556" y="185352"/>
            <a:chExt cx="3579144" cy="6315902"/>
          </a:xfrm>
        </p:grpSpPr>
        <p:sp>
          <p:nvSpPr>
            <p:cNvPr id="12" name="Rectángulo 11"/>
            <p:cNvSpPr/>
            <p:nvPr/>
          </p:nvSpPr>
          <p:spPr>
            <a:xfrm>
              <a:off x="102556" y="185352"/>
              <a:ext cx="2161142" cy="541740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46</a:t>
              </a:r>
            </a:p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Primer  molar inferior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5" t="4977" r="8020" b="4534"/>
            <a:stretch/>
          </p:blipFill>
          <p:spPr>
            <a:xfrm>
              <a:off x="109184" y="956257"/>
              <a:ext cx="3213703" cy="5544997"/>
            </a:xfrm>
            <a:prstGeom prst="rect">
              <a:avLst/>
            </a:prstGeom>
          </p:spPr>
        </p:pic>
        <p:sp>
          <p:nvSpPr>
            <p:cNvPr id="31" name="Rectángulo 30"/>
            <p:cNvSpPr/>
            <p:nvPr/>
          </p:nvSpPr>
          <p:spPr>
            <a:xfrm>
              <a:off x="2623684" y="6016971"/>
              <a:ext cx="1058016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Vestibular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5843454" y="956257"/>
            <a:ext cx="3234481" cy="5514797"/>
            <a:chOff x="5513832" y="536448"/>
            <a:chExt cx="3672566" cy="6013704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5156" r="10314" b="3822"/>
            <a:stretch/>
          </p:blipFill>
          <p:spPr>
            <a:xfrm>
              <a:off x="5513832" y="536448"/>
              <a:ext cx="3594128" cy="6013704"/>
            </a:xfrm>
            <a:prstGeom prst="rect">
              <a:avLst/>
            </a:prstGeom>
          </p:spPr>
        </p:pic>
        <p:sp>
          <p:nvSpPr>
            <p:cNvPr id="20" name="Rectángulo 19"/>
            <p:cNvSpPr/>
            <p:nvPr/>
          </p:nvSpPr>
          <p:spPr>
            <a:xfrm>
              <a:off x="8197777" y="6054989"/>
              <a:ext cx="988621" cy="432939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err="1" smtClean="0">
                  <a:solidFill>
                    <a:schemeClr val="tx1"/>
                  </a:solidFill>
                </a:rPr>
                <a:t>Mesial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Rectángulo 35"/>
          <p:cNvSpPr/>
          <p:nvPr/>
        </p:nvSpPr>
        <p:spPr>
          <a:xfrm>
            <a:off x="2935224" y="3421492"/>
            <a:ext cx="2716119" cy="951506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Corona de </a:t>
            </a:r>
            <a:r>
              <a:rPr lang="es-ES" sz="1400" b="1" dirty="0">
                <a:solidFill>
                  <a:srgbClr val="36497B"/>
                </a:solidFill>
              </a:rPr>
              <a:t>aspecto trapezoidal.</a:t>
            </a:r>
            <a:endParaRPr lang="es-MX" sz="1400" b="1" dirty="0">
              <a:solidFill>
                <a:srgbClr val="36497B"/>
              </a:solidFill>
            </a:endParaRPr>
          </a:p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Cresta </a:t>
            </a:r>
            <a:r>
              <a:rPr lang="es-ES" sz="1400" b="1" dirty="0">
                <a:solidFill>
                  <a:srgbClr val="36497B"/>
                </a:solidFill>
              </a:rPr>
              <a:t>marginal </a:t>
            </a:r>
            <a:r>
              <a:rPr lang="es-ES" sz="1400" b="1" dirty="0" smtClean="0">
                <a:solidFill>
                  <a:srgbClr val="36497B"/>
                </a:solidFill>
              </a:rPr>
              <a:t>D </a:t>
            </a:r>
            <a:r>
              <a:rPr lang="es-ES" sz="1400" b="1" dirty="0">
                <a:solidFill>
                  <a:srgbClr val="36497B"/>
                </a:solidFill>
              </a:rPr>
              <a:t>es corta ligeramente </a:t>
            </a:r>
            <a:r>
              <a:rPr lang="es-ES" sz="1400" b="1" dirty="0" smtClean="0">
                <a:solidFill>
                  <a:srgbClr val="36497B"/>
                </a:solidFill>
              </a:rPr>
              <a:t>alta. </a:t>
            </a:r>
            <a:endParaRPr lang="es-MX" sz="1400" b="1" dirty="0">
              <a:solidFill>
                <a:srgbClr val="36497B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876077" y="5375575"/>
            <a:ext cx="2705554" cy="83099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>
                <a:solidFill>
                  <a:srgbClr val="36497B"/>
                </a:solidFill>
              </a:rPr>
              <a:t>Cúspide M-V, </a:t>
            </a:r>
            <a:r>
              <a:rPr lang="es-ES" sz="1600" b="1" dirty="0">
                <a:solidFill>
                  <a:srgbClr val="36497B"/>
                </a:solidFill>
              </a:rPr>
              <a:t>relativamente </a:t>
            </a:r>
            <a:r>
              <a:rPr lang="es-ES" sz="1600" b="1" dirty="0" smtClean="0">
                <a:solidFill>
                  <a:srgbClr val="36497B"/>
                </a:solidFill>
              </a:rPr>
              <a:t>plana,  </a:t>
            </a:r>
            <a:r>
              <a:rPr lang="es-ES" sz="1600" b="1" dirty="0">
                <a:solidFill>
                  <a:srgbClr val="36497B"/>
                </a:solidFill>
              </a:rPr>
              <a:t>es la más ancha de las tres en sentido </a:t>
            </a:r>
            <a:r>
              <a:rPr lang="es-ES" sz="1600" b="1" dirty="0" smtClean="0">
                <a:solidFill>
                  <a:srgbClr val="36497B"/>
                </a:solidFill>
              </a:rPr>
              <a:t>MD. </a:t>
            </a:r>
            <a:endParaRPr lang="es-ES" sz="1600" b="1" dirty="0">
              <a:solidFill>
                <a:srgbClr val="36497B"/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7373901" y="92001"/>
            <a:ext cx="1552655" cy="563969"/>
            <a:chOff x="7473572" y="140212"/>
            <a:chExt cx="1552655" cy="563969"/>
          </a:xfrm>
        </p:grpSpPr>
        <p:sp>
          <p:nvSpPr>
            <p:cNvPr id="22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94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build="p" bldLvl="2" animBg="1" autoUpdateAnimBg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90610" y="0"/>
            <a:ext cx="9144000" cy="6858000"/>
          </a:xfrm>
          <a:prstGeom prst="rect">
            <a:avLst/>
          </a:prstGeom>
          <a:noFill/>
        </p:spPr>
      </p:pic>
      <p:grpSp>
        <p:nvGrpSpPr>
          <p:cNvPr id="15" name="Grupo 14"/>
          <p:cNvGrpSpPr/>
          <p:nvPr/>
        </p:nvGrpSpPr>
        <p:grpSpPr>
          <a:xfrm>
            <a:off x="16424" y="193696"/>
            <a:ext cx="3083081" cy="6264530"/>
            <a:chOff x="171778" y="702809"/>
            <a:chExt cx="3083081" cy="6264530"/>
          </a:xfrm>
        </p:grpSpPr>
        <p:sp>
          <p:nvSpPr>
            <p:cNvPr id="10" name="Rectángulo 9"/>
            <p:cNvSpPr/>
            <p:nvPr/>
          </p:nvSpPr>
          <p:spPr>
            <a:xfrm>
              <a:off x="307705" y="702809"/>
              <a:ext cx="2152634" cy="592979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46 </a:t>
              </a:r>
            </a:p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Primer molar inferior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" t="6577" r="8756" b="3645"/>
            <a:stretch/>
          </p:blipFill>
          <p:spPr>
            <a:xfrm>
              <a:off x="171778" y="1585861"/>
              <a:ext cx="3083081" cy="5381478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208849" y="6595435"/>
              <a:ext cx="803291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Lingual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3113836" y="186819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hlinkClick r:id="rId5" action="ppaction://hlinksldjump"/>
          </p:cNvPr>
          <p:cNvSpPr/>
          <p:nvPr/>
        </p:nvSpPr>
        <p:spPr>
          <a:xfrm>
            <a:off x="3206539" y="1874504"/>
            <a:ext cx="775604" cy="385922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hlinkClick r:id="rId6" action="ppaction://hlinksldjump"/>
          </p:cNvPr>
          <p:cNvSpPr/>
          <p:nvPr/>
        </p:nvSpPr>
        <p:spPr>
          <a:xfrm>
            <a:off x="3184916" y="2945590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9" name="Rectángulo 8">
            <a:hlinkClick r:id="rId5" action="ppaction://hlinksldjump"/>
          </p:cNvPr>
          <p:cNvSpPr/>
          <p:nvPr/>
        </p:nvSpPr>
        <p:spPr>
          <a:xfrm>
            <a:off x="3539963" y="1077708"/>
            <a:ext cx="1129668" cy="36908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724385" y="3652558"/>
            <a:ext cx="1595694" cy="1056700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La </a:t>
            </a:r>
            <a:r>
              <a:rPr lang="es-ES" sz="1400" b="1" dirty="0">
                <a:solidFill>
                  <a:srgbClr val="36497B"/>
                </a:solidFill>
                <a:ea typeface="Times New Roman" panose="02020603050405020304" pitchFamily="18" charset="0"/>
              </a:rPr>
              <a:t>corona </a:t>
            </a:r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es </a:t>
            </a:r>
            <a:r>
              <a:rPr lang="es-ES" sz="1400" b="1" dirty="0">
                <a:solidFill>
                  <a:srgbClr val="36497B"/>
                </a:solidFill>
                <a:ea typeface="Times New Roman" panose="02020603050405020304" pitchFamily="18" charset="0"/>
              </a:rPr>
              <a:t>más </a:t>
            </a:r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corta. </a:t>
            </a:r>
          </a:p>
          <a:p>
            <a:pPr algn="just"/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El </a:t>
            </a:r>
            <a:r>
              <a:rPr lang="es-ES" sz="1400" b="1" dirty="0">
                <a:solidFill>
                  <a:srgbClr val="36497B"/>
                </a:solidFill>
                <a:ea typeface="Times New Roman" panose="02020603050405020304" pitchFamily="18" charset="0"/>
              </a:rPr>
              <a:t>diámetro </a:t>
            </a:r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VL redondeado.</a:t>
            </a:r>
            <a:r>
              <a:rPr lang="es-ES" sz="1400" b="1" dirty="0" smtClean="0"/>
              <a:t> 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5890205" y="861790"/>
            <a:ext cx="3163185" cy="5527678"/>
            <a:chOff x="5890205" y="861790"/>
            <a:chExt cx="3163185" cy="5527678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1" t="6140" r="9832" b="9123"/>
            <a:stretch/>
          </p:blipFill>
          <p:spPr>
            <a:xfrm>
              <a:off x="5890205" y="1047446"/>
              <a:ext cx="3163185" cy="5342022"/>
            </a:xfrm>
            <a:prstGeom prst="rect">
              <a:avLst/>
            </a:prstGeom>
          </p:spPr>
        </p:pic>
        <p:sp>
          <p:nvSpPr>
            <p:cNvPr id="21" name="Rectángulo 20"/>
            <p:cNvSpPr/>
            <p:nvPr/>
          </p:nvSpPr>
          <p:spPr>
            <a:xfrm>
              <a:off x="7460331" y="861790"/>
              <a:ext cx="680861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Distal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5916692" y="1251358"/>
            <a:ext cx="2906032" cy="380103"/>
            <a:chOff x="5916692" y="1251358"/>
            <a:chExt cx="2906032" cy="380103"/>
          </a:xfrm>
        </p:grpSpPr>
        <p:sp>
          <p:nvSpPr>
            <p:cNvPr id="22" name="CuadroTexto 21"/>
            <p:cNvSpPr txBox="1"/>
            <p:nvPr/>
          </p:nvSpPr>
          <p:spPr>
            <a:xfrm>
              <a:off x="5916692" y="1262129"/>
              <a:ext cx="374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V</a:t>
              </a:r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8587948" y="1251358"/>
              <a:ext cx="234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L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Rectángulo 24"/>
          <p:cNvSpPr/>
          <p:nvPr/>
        </p:nvSpPr>
        <p:spPr>
          <a:xfrm>
            <a:off x="5043300" y="5719562"/>
            <a:ext cx="2108736" cy="73866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es-ES" sz="1400" b="1" dirty="0" smtClean="0"/>
              <a:t>Cresta </a:t>
            </a:r>
            <a:r>
              <a:rPr lang="es-ES" sz="1400" b="1" dirty="0"/>
              <a:t>marginal </a:t>
            </a:r>
            <a:r>
              <a:rPr lang="es-ES" sz="1400" b="1" dirty="0" smtClean="0"/>
              <a:t>distal ligeramente alta.  Superficie </a:t>
            </a:r>
            <a:r>
              <a:rPr lang="es-ES" sz="1400" b="1" dirty="0"/>
              <a:t>plana y lisa</a:t>
            </a:r>
            <a:r>
              <a:rPr lang="es-ES" sz="1400" b="1" dirty="0" smtClean="0"/>
              <a:t>.</a:t>
            </a:r>
            <a:endParaRPr lang="es-MX" sz="1400" b="1" dirty="0">
              <a:solidFill>
                <a:srgbClr val="36497B"/>
              </a:solidFill>
              <a:ea typeface="Times New Roman" panose="02020603050405020304" pitchFamily="18" charset="0"/>
            </a:endParaRPr>
          </a:p>
        </p:txBody>
      </p:sp>
      <p:sp>
        <p:nvSpPr>
          <p:cNvPr id="19" name="Rectángulo 18">
            <a:hlinkClick r:id="rId8" action="ppaction://hlinksldjump"/>
          </p:cNvPr>
          <p:cNvSpPr/>
          <p:nvPr/>
        </p:nvSpPr>
        <p:spPr>
          <a:xfrm>
            <a:off x="3539963" y="6524157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7364864" y="111273"/>
            <a:ext cx="1552655" cy="563969"/>
            <a:chOff x="7473572" y="140212"/>
            <a:chExt cx="1552655" cy="563969"/>
          </a:xfrm>
        </p:grpSpPr>
        <p:sp>
          <p:nvSpPr>
            <p:cNvPr id="29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77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2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433" y="0"/>
            <a:ext cx="9144000" cy="6858000"/>
          </a:xfrm>
          <a:prstGeom prst="rect">
            <a:avLst/>
          </a:prstGeom>
          <a:noFill/>
        </p:spPr>
      </p:pic>
      <p:sp>
        <p:nvSpPr>
          <p:cNvPr id="4" name="CuadroTexto 3"/>
          <p:cNvSpPr txBox="1"/>
          <p:nvPr/>
        </p:nvSpPr>
        <p:spPr>
          <a:xfrm>
            <a:off x="3714732" y="273714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253804" y="1851918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559880" y="956447"/>
            <a:ext cx="688413" cy="325943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9" name="Rectángulo 8">
            <a:hlinkClick r:id="rId4" action="ppaction://hlinksldjump"/>
          </p:cNvPr>
          <p:cNvSpPr/>
          <p:nvPr/>
        </p:nvSpPr>
        <p:spPr>
          <a:xfrm>
            <a:off x="4277853" y="1078205"/>
            <a:ext cx="108053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56238" y="3429000"/>
            <a:ext cx="2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V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463727" y="5931243"/>
            <a:ext cx="23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L</a:t>
            </a:r>
            <a:endParaRPr lang="es-MX" dirty="0">
              <a:solidFill>
                <a:schemeClr val="bg1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372204" y="4085308"/>
            <a:ext cx="5539563" cy="1988067"/>
            <a:chOff x="3015049" y="4077725"/>
            <a:chExt cx="5539563" cy="1988067"/>
          </a:xfrm>
        </p:grpSpPr>
        <p:sp>
          <p:nvSpPr>
            <p:cNvPr id="13" name="Rectángulo 12"/>
            <p:cNvSpPr/>
            <p:nvPr/>
          </p:nvSpPr>
          <p:spPr>
            <a:xfrm>
              <a:off x="3365078" y="4353977"/>
              <a:ext cx="5189534" cy="1482457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just">
                <a:lnSpc>
                  <a:spcPts val="1350"/>
                </a:lnSpc>
                <a:spcAft>
                  <a:spcPts val="750"/>
                </a:spcAft>
              </a:pPr>
              <a:r>
                <a:rPr lang="es-ES" sz="1400" b="1" dirty="0" smtClean="0">
                  <a:solidFill>
                    <a:srgbClr val="36497B"/>
                  </a:solidFill>
                  <a:ea typeface="Times New Roman" panose="02020603050405020304" pitchFamily="18" charset="0"/>
                </a:rPr>
                <a:t>Diámetro vestíbulo lingual </a:t>
              </a:r>
              <a:r>
                <a:rPr lang="es-ES" sz="1400" b="1" dirty="0">
                  <a:solidFill>
                    <a:srgbClr val="36497B"/>
                  </a:solidFill>
                  <a:ea typeface="Times New Roman" panose="02020603050405020304" pitchFamily="18" charset="0"/>
                </a:rPr>
                <a:t>de la corona es mayor en la mitad </a:t>
              </a:r>
              <a:r>
                <a:rPr lang="es-ES" sz="1400" b="1" dirty="0" err="1">
                  <a:solidFill>
                    <a:srgbClr val="36497B"/>
                  </a:solidFill>
                  <a:ea typeface="Times New Roman" panose="02020603050405020304" pitchFamily="18" charset="0"/>
                </a:rPr>
                <a:t>mesial</a:t>
              </a:r>
              <a:r>
                <a:rPr lang="es-ES" sz="1400" b="1" dirty="0">
                  <a:solidFill>
                    <a:srgbClr val="36497B"/>
                  </a:solidFill>
                  <a:ea typeface="Times New Roman" panose="02020603050405020304" pitchFamily="18" charset="0"/>
                </a:rPr>
                <a:t> que en la </a:t>
              </a:r>
              <a:r>
                <a:rPr lang="es-ES" sz="1400" b="1" dirty="0" smtClean="0">
                  <a:solidFill>
                    <a:srgbClr val="36497B"/>
                  </a:solidFill>
                  <a:ea typeface="Times New Roman" panose="02020603050405020304" pitchFamily="18" charset="0"/>
                </a:rPr>
                <a:t>distal, recto.</a:t>
              </a:r>
              <a:endParaRPr lang="es-MX" sz="1400" b="1" dirty="0">
                <a:solidFill>
                  <a:srgbClr val="36497B"/>
                </a:solidFill>
                <a:ea typeface="Times New Roman" panose="02020603050405020304" pitchFamily="18" charset="0"/>
              </a:endParaRPr>
            </a:p>
            <a:p>
              <a:pPr algn="just">
                <a:lnSpc>
                  <a:spcPts val="1350"/>
                </a:lnSpc>
                <a:spcAft>
                  <a:spcPts val="750"/>
                </a:spcAft>
              </a:pPr>
              <a:endParaRPr lang="es-MX" sz="1400" b="1" dirty="0">
                <a:solidFill>
                  <a:srgbClr val="36497B"/>
                </a:solidFill>
                <a:ea typeface="Times New Roman" panose="02020603050405020304" pitchFamily="18" charset="0"/>
              </a:endParaRPr>
            </a:p>
            <a:p>
              <a:pPr algn="just"/>
              <a:r>
                <a:rPr lang="es-ES" sz="1400" b="1" dirty="0" smtClean="0">
                  <a:solidFill>
                    <a:srgbClr val="36497B"/>
                  </a:solidFill>
                  <a:ea typeface="Calibri" panose="020F0502020204030204" pitchFamily="34" charset="0"/>
                </a:rPr>
                <a:t>4 surcos </a:t>
              </a:r>
              <a:r>
                <a:rPr lang="es-ES" sz="1400" b="1" dirty="0">
                  <a:solidFill>
                    <a:srgbClr val="36497B"/>
                  </a:solidFill>
                  <a:ea typeface="Calibri" panose="020F0502020204030204" pitchFamily="34" charset="0"/>
                </a:rPr>
                <a:t>de desarrollo </a:t>
              </a:r>
              <a:r>
                <a:rPr lang="es-ES" sz="1400" b="1" dirty="0" smtClean="0">
                  <a:solidFill>
                    <a:srgbClr val="36497B"/>
                  </a:solidFill>
                  <a:ea typeface="Calibri" panose="020F0502020204030204" pitchFamily="34" charset="0"/>
                </a:rPr>
                <a:t>en  oclusal:  central</a:t>
              </a:r>
              <a:r>
                <a:rPr lang="es-ES" sz="1400" b="1" dirty="0">
                  <a:solidFill>
                    <a:srgbClr val="36497B"/>
                  </a:solidFill>
                  <a:ea typeface="Calibri" panose="020F0502020204030204" pitchFamily="34" charset="0"/>
                </a:rPr>
                <a:t>, el surco </a:t>
              </a:r>
              <a:r>
                <a:rPr lang="es-ES" sz="1400" b="1" dirty="0" smtClean="0">
                  <a:solidFill>
                    <a:srgbClr val="36497B"/>
                  </a:solidFill>
                  <a:ea typeface="Calibri" panose="020F0502020204030204" pitchFamily="34" charset="0"/>
                </a:rPr>
                <a:t>mesio vestibular</a:t>
              </a:r>
              <a:r>
                <a:rPr lang="es-ES" sz="1400" b="1" dirty="0">
                  <a:solidFill>
                    <a:srgbClr val="36497B"/>
                  </a:solidFill>
                  <a:ea typeface="Calibri" panose="020F0502020204030204" pitchFamily="34" charset="0"/>
                </a:rPr>
                <a:t>, </a:t>
              </a:r>
              <a:r>
                <a:rPr lang="es-ES" sz="1400" b="1" dirty="0" smtClean="0">
                  <a:solidFill>
                    <a:srgbClr val="36497B"/>
                  </a:solidFill>
                  <a:ea typeface="Calibri" panose="020F0502020204030204" pitchFamily="34" charset="0"/>
                </a:rPr>
                <a:t>el  disto vestibular </a:t>
              </a:r>
              <a:r>
                <a:rPr lang="es-ES" sz="1400" b="1" dirty="0">
                  <a:solidFill>
                    <a:srgbClr val="36497B"/>
                  </a:solidFill>
                  <a:ea typeface="Calibri" panose="020F0502020204030204" pitchFamily="34" charset="0"/>
                </a:rPr>
                <a:t>y </a:t>
              </a:r>
              <a:r>
                <a:rPr lang="es-ES" sz="1400" b="1" dirty="0" smtClean="0">
                  <a:solidFill>
                    <a:srgbClr val="36497B"/>
                  </a:solidFill>
                  <a:ea typeface="Calibri" panose="020F0502020204030204" pitchFamily="34" charset="0"/>
                </a:rPr>
                <a:t>el  lingual.</a:t>
              </a:r>
            </a:p>
            <a:p>
              <a:pPr algn="just"/>
              <a:endParaRPr lang="es-MX" sz="1400" b="1" dirty="0">
                <a:solidFill>
                  <a:srgbClr val="36497B"/>
                </a:solidFill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3015049" y="4077725"/>
              <a:ext cx="267197" cy="1988067"/>
            </a:xfrm>
            <a:prstGeom prst="rect">
              <a:avLst/>
            </a:prstGeom>
            <a:solidFill>
              <a:srgbClr val="3649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L</a:t>
              </a:r>
            </a:p>
            <a:p>
              <a:pPr algn="ctr"/>
              <a:endParaRPr lang="es-ES" dirty="0"/>
            </a:p>
            <a:p>
              <a:pPr algn="ctr"/>
              <a:endParaRPr lang="es-ES" dirty="0" smtClean="0"/>
            </a:p>
            <a:p>
              <a:pPr algn="ctr"/>
              <a:endParaRPr lang="es-ES" dirty="0"/>
            </a:p>
            <a:p>
              <a:pPr algn="ctr"/>
              <a:endParaRPr lang="es-ES" dirty="0" smtClean="0"/>
            </a:p>
            <a:p>
              <a:pPr algn="ctr"/>
              <a:r>
                <a:rPr lang="es-ES" dirty="0" smtClean="0"/>
                <a:t>V</a:t>
              </a:r>
              <a:endParaRPr lang="es-MX" dirty="0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102556" y="846604"/>
            <a:ext cx="4326246" cy="2542624"/>
            <a:chOff x="102556" y="846604"/>
            <a:chExt cx="4326246" cy="2542624"/>
          </a:xfrm>
        </p:grpSpPr>
        <p:sp>
          <p:nvSpPr>
            <p:cNvPr id="5" name="Rectángulo 4"/>
            <p:cNvSpPr/>
            <p:nvPr/>
          </p:nvSpPr>
          <p:spPr>
            <a:xfrm>
              <a:off x="3466977" y="2011503"/>
              <a:ext cx="961825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Lingual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24" name="Imagen 23" descr="ocluinfe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6" t="9028" r="9564" b="11568"/>
            <a:stretch/>
          </p:blipFill>
          <p:spPr>
            <a:xfrm>
              <a:off x="102556" y="846604"/>
              <a:ext cx="3281511" cy="2542624"/>
            </a:xfrm>
            <a:prstGeom prst="rect">
              <a:avLst/>
            </a:prstGeom>
          </p:spPr>
        </p:pic>
      </p:grpSp>
      <p:cxnSp>
        <p:nvCxnSpPr>
          <p:cNvPr id="11" name="Conector recto de flecha 10"/>
          <p:cNvCxnSpPr/>
          <p:nvPr/>
        </p:nvCxnSpPr>
        <p:spPr>
          <a:xfrm flipH="1">
            <a:off x="916134" y="1665943"/>
            <a:ext cx="513918" cy="788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o 21"/>
          <p:cNvGrpSpPr/>
          <p:nvPr/>
        </p:nvGrpSpPr>
        <p:grpSpPr>
          <a:xfrm>
            <a:off x="102556" y="69138"/>
            <a:ext cx="2929707" cy="6401100"/>
            <a:chOff x="88082" y="111212"/>
            <a:chExt cx="2929707" cy="64011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082" y="3679902"/>
              <a:ext cx="2929707" cy="2832410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127270" y="111212"/>
              <a:ext cx="2134016" cy="615880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46</a:t>
              </a:r>
            </a:p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Primer  molar inferior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690810" y="3584388"/>
              <a:ext cx="818850" cy="285817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Oclusal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669073" y="3975462"/>
            <a:ext cx="1933124" cy="2380733"/>
            <a:chOff x="669073" y="3975462"/>
            <a:chExt cx="1933124" cy="2380733"/>
          </a:xfrm>
        </p:grpSpPr>
        <p:sp>
          <p:nvSpPr>
            <p:cNvPr id="29" name="Forma libre 28"/>
            <p:cNvSpPr/>
            <p:nvPr/>
          </p:nvSpPr>
          <p:spPr>
            <a:xfrm>
              <a:off x="1317034" y="3975462"/>
              <a:ext cx="171607" cy="975681"/>
            </a:xfrm>
            <a:custGeom>
              <a:avLst/>
              <a:gdLst>
                <a:gd name="connsiteX0" fmla="*/ 55756 w 122753"/>
                <a:gd name="connsiteY0" fmla="*/ 535259 h 535259"/>
                <a:gd name="connsiteX1" fmla="*/ 111512 w 122753"/>
                <a:gd name="connsiteY1" fmla="*/ 468351 h 535259"/>
                <a:gd name="connsiteX2" fmla="*/ 122663 w 122753"/>
                <a:gd name="connsiteY2" fmla="*/ 434898 h 535259"/>
                <a:gd name="connsiteX3" fmla="*/ 89210 w 122753"/>
                <a:gd name="connsiteY3" fmla="*/ 167268 h 535259"/>
                <a:gd name="connsiteX4" fmla="*/ 78058 w 122753"/>
                <a:gd name="connsiteY4" fmla="*/ 133815 h 535259"/>
                <a:gd name="connsiteX5" fmla="*/ 55756 w 122753"/>
                <a:gd name="connsiteY5" fmla="*/ 100361 h 535259"/>
                <a:gd name="connsiteX6" fmla="*/ 33453 w 122753"/>
                <a:gd name="connsiteY6" fmla="*/ 11151 h 535259"/>
                <a:gd name="connsiteX7" fmla="*/ 0 w 122753"/>
                <a:gd name="connsiteY7" fmla="*/ 0 h 53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753" h="535259">
                  <a:moveTo>
                    <a:pt x="55756" y="535259"/>
                  </a:moveTo>
                  <a:cubicBezTo>
                    <a:pt x="74341" y="512956"/>
                    <a:pt x="95408" y="492507"/>
                    <a:pt x="111512" y="468351"/>
                  </a:cubicBezTo>
                  <a:cubicBezTo>
                    <a:pt x="118032" y="458571"/>
                    <a:pt x="123531" y="446620"/>
                    <a:pt x="122663" y="434898"/>
                  </a:cubicBezTo>
                  <a:cubicBezTo>
                    <a:pt x="116022" y="345239"/>
                    <a:pt x="117643" y="252558"/>
                    <a:pt x="89210" y="167268"/>
                  </a:cubicBezTo>
                  <a:cubicBezTo>
                    <a:pt x="85493" y="156117"/>
                    <a:pt x="83315" y="144328"/>
                    <a:pt x="78058" y="133815"/>
                  </a:cubicBezTo>
                  <a:cubicBezTo>
                    <a:pt x="72064" y="121828"/>
                    <a:pt x="63190" y="111512"/>
                    <a:pt x="55756" y="100361"/>
                  </a:cubicBezTo>
                  <a:cubicBezTo>
                    <a:pt x="48322" y="70624"/>
                    <a:pt x="62532" y="20844"/>
                    <a:pt x="33453" y="11151"/>
                  </a:cubicBez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3649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35" name="Grupo 34"/>
            <p:cNvGrpSpPr/>
            <p:nvPr/>
          </p:nvGrpSpPr>
          <p:grpSpPr>
            <a:xfrm>
              <a:off x="669073" y="4361560"/>
              <a:ext cx="1933124" cy="1994635"/>
              <a:chOff x="669073" y="4393581"/>
              <a:chExt cx="1851103" cy="1962614"/>
            </a:xfrm>
          </p:grpSpPr>
          <p:grpSp>
            <p:nvGrpSpPr>
              <p:cNvPr id="34" name="Grupo 33"/>
              <p:cNvGrpSpPr/>
              <p:nvPr/>
            </p:nvGrpSpPr>
            <p:grpSpPr>
              <a:xfrm>
                <a:off x="669073" y="4393581"/>
                <a:ext cx="1851103" cy="1338146"/>
                <a:chOff x="669073" y="4393581"/>
                <a:chExt cx="1851103" cy="1338146"/>
              </a:xfrm>
            </p:grpSpPr>
            <p:grpSp>
              <p:nvGrpSpPr>
                <p:cNvPr id="33" name="Grupo 32"/>
                <p:cNvGrpSpPr/>
                <p:nvPr/>
              </p:nvGrpSpPr>
              <p:grpSpPr>
                <a:xfrm>
                  <a:off x="669073" y="4783873"/>
                  <a:ext cx="1851103" cy="947854"/>
                  <a:chOff x="669073" y="4783873"/>
                  <a:chExt cx="1851103" cy="947854"/>
                </a:xfrm>
              </p:grpSpPr>
              <p:sp>
                <p:nvSpPr>
                  <p:cNvPr id="25" name="Forma libre 24"/>
                  <p:cNvSpPr/>
                  <p:nvPr/>
                </p:nvSpPr>
                <p:spPr>
                  <a:xfrm>
                    <a:off x="669073" y="4783873"/>
                    <a:ext cx="367990" cy="947854"/>
                  </a:xfrm>
                  <a:custGeom>
                    <a:avLst/>
                    <a:gdLst>
                      <a:gd name="connsiteX0" fmla="*/ 0 w 367990"/>
                      <a:gd name="connsiteY0" fmla="*/ 0 h 947854"/>
                      <a:gd name="connsiteX1" fmla="*/ 55756 w 367990"/>
                      <a:gd name="connsiteY1" fmla="*/ 55756 h 947854"/>
                      <a:gd name="connsiteX2" fmla="*/ 178420 w 367990"/>
                      <a:gd name="connsiteY2" fmla="*/ 66908 h 947854"/>
                      <a:gd name="connsiteX3" fmla="*/ 211873 w 367990"/>
                      <a:gd name="connsiteY3" fmla="*/ 78059 h 947854"/>
                      <a:gd name="connsiteX4" fmla="*/ 245327 w 367990"/>
                      <a:gd name="connsiteY4" fmla="*/ 144966 h 947854"/>
                      <a:gd name="connsiteX5" fmla="*/ 256478 w 367990"/>
                      <a:gd name="connsiteY5" fmla="*/ 211873 h 947854"/>
                      <a:gd name="connsiteX6" fmla="*/ 312234 w 367990"/>
                      <a:gd name="connsiteY6" fmla="*/ 256478 h 947854"/>
                      <a:gd name="connsiteX7" fmla="*/ 323386 w 367990"/>
                      <a:gd name="connsiteY7" fmla="*/ 301083 h 947854"/>
                      <a:gd name="connsiteX8" fmla="*/ 345688 w 367990"/>
                      <a:gd name="connsiteY8" fmla="*/ 323386 h 947854"/>
                      <a:gd name="connsiteX9" fmla="*/ 356839 w 367990"/>
                      <a:gd name="connsiteY9" fmla="*/ 356839 h 947854"/>
                      <a:gd name="connsiteX10" fmla="*/ 367990 w 367990"/>
                      <a:gd name="connsiteY10" fmla="*/ 423747 h 947854"/>
                      <a:gd name="connsiteX11" fmla="*/ 356839 w 367990"/>
                      <a:gd name="connsiteY11" fmla="*/ 512956 h 947854"/>
                      <a:gd name="connsiteX12" fmla="*/ 323386 w 367990"/>
                      <a:gd name="connsiteY12" fmla="*/ 613317 h 947854"/>
                      <a:gd name="connsiteX13" fmla="*/ 301083 w 367990"/>
                      <a:gd name="connsiteY13" fmla="*/ 680225 h 947854"/>
                      <a:gd name="connsiteX14" fmla="*/ 289932 w 367990"/>
                      <a:gd name="connsiteY14" fmla="*/ 713678 h 947854"/>
                      <a:gd name="connsiteX15" fmla="*/ 267629 w 367990"/>
                      <a:gd name="connsiteY15" fmla="*/ 791737 h 947854"/>
                      <a:gd name="connsiteX16" fmla="*/ 245327 w 367990"/>
                      <a:gd name="connsiteY16" fmla="*/ 836342 h 947854"/>
                      <a:gd name="connsiteX17" fmla="*/ 223025 w 367990"/>
                      <a:gd name="connsiteY17" fmla="*/ 903249 h 947854"/>
                      <a:gd name="connsiteX18" fmla="*/ 211873 w 367990"/>
                      <a:gd name="connsiteY18" fmla="*/ 936703 h 947854"/>
                      <a:gd name="connsiteX19" fmla="*/ 189571 w 367990"/>
                      <a:gd name="connsiteY19" fmla="*/ 947854 h 947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67990" h="947854">
                        <a:moveTo>
                          <a:pt x="0" y="0"/>
                        </a:moveTo>
                        <a:cubicBezTo>
                          <a:pt x="18585" y="18585"/>
                          <a:pt x="31146" y="46527"/>
                          <a:pt x="55756" y="55756"/>
                        </a:cubicBezTo>
                        <a:cubicBezTo>
                          <a:pt x="94198" y="70172"/>
                          <a:pt x="137776" y="61102"/>
                          <a:pt x="178420" y="66908"/>
                        </a:cubicBezTo>
                        <a:cubicBezTo>
                          <a:pt x="190056" y="68570"/>
                          <a:pt x="200722" y="74342"/>
                          <a:pt x="211873" y="78059"/>
                        </a:cubicBezTo>
                        <a:cubicBezTo>
                          <a:pt x="231924" y="108134"/>
                          <a:pt x="237632" y="110338"/>
                          <a:pt x="245327" y="144966"/>
                        </a:cubicBezTo>
                        <a:cubicBezTo>
                          <a:pt x="250232" y="167038"/>
                          <a:pt x="248539" y="190703"/>
                          <a:pt x="256478" y="211873"/>
                        </a:cubicBezTo>
                        <a:cubicBezTo>
                          <a:pt x="261775" y="225997"/>
                          <a:pt x="303791" y="250849"/>
                          <a:pt x="312234" y="256478"/>
                        </a:cubicBezTo>
                        <a:cubicBezTo>
                          <a:pt x="315951" y="271346"/>
                          <a:pt x="316532" y="287375"/>
                          <a:pt x="323386" y="301083"/>
                        </a:cubicBezTo>
                        <a:cubicBezTo>
                          <a:pt x="328088" y="310487"/>
                          <a:pt x="340279" y="314371"/>
                          <a:pt x="345688" y="323386"/>
                        </a:cubicBezTo>
                        <a:cubicBezTo>
                          <a:pt x="351735" y="333465"/>
                          <a:pt x="353122" y="345688"/>
                          <a:pt x="356839" y="356839"/>
                        </a:cubicBezTo>
                        <a:cubicBezTo>
                          <a:pt x="360556" y="379142"/>
                          <a:pt x="367990" y="401137"/>
                          <a:pt x="367990" y="423747"/>
                        </a:cubicBezTo>
                        <a:cubicBezTo>
                          <a:pt x="367990" y="453715"/>
                          <a:pt x="363118" y="483653"/>
                          <a:pt x="356839" y="512956"/>
                        </a:cubicBezTo>
                        <a:cubicBezTo>
                          <a:pt x="356838" y="512960"/>
                          <a:pt x="328962" y="596588"/>
                          <a:pt x="323386" y="613317"/>
                        </a:cubicBezTo>
                        <a:lnTo>
                          <a:pt x="301083" y="680225"/>
                        </a:lnTo>
                        <a:cubicBezTo>
                          <a:pt x="297366" y="691376"/>
                          <a:pt x="292783" y="702275"/>
                          <a:pt x="289932" y="713678"/>
                        </a:cubicBezTo>
                        <a:cubicBezTo>
                          <a:pt x="284271" y="736321"/>
                          <a:pt x="277230" y="769334"/>
                          <a:pt x="267629" y="791737"/>
                        </a:cubicBezTo>
                        <a:cubicBezTo>
                          <a:pt x="261081" y="807016"/>
                          <a:pt x="251501" y="820908"/>
                          <a:pt x="245327" y="836342"/>
                        </a:cubicBezTo>
                        <a:cubicBezTo>
                          <a:pt x="236596" y="858169"/>
                          <a:pt x="230459" y="880947"/>
                          <a:pt x="223025" y="903249"/>
                        </a:cubicBezTo>
                        <a:cubicBezTo>
                          <a:pt x="219308" y="914400"/>
                          <a:pt x="222387" y="931446"/>
                          <a:pt x="211873" y="936703"/>
                        </a:cubicBezTo>
                        <a:lnTo>
                          <a:pt x="189571" y="947854"/>
                        </a:lnTo>
                      </a:path>
                    </a:pathLst>
                  </a:custGeom>
                  <a:noFill/>
                  <a:ln w="19050">
                    <a:solidFill>
                      <a:srgbClr val="3649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6" name="Forma libre 25"/>
                  <p:cNvSpPr/>
                  <p:nvPr/>
                </p:nvSpPr>
                <p:spPr>
                  <a:xfrm>
                    <a:off x="970156" y="4928839"/>
                    <a:ext cx="1550020" cy="434898"/>
                  </a:xfrm>
                  <a:custGeom>
                    <a:avLst/>
                    <a:gdLst>
                      <a:gd name="connsiteX0" fmla="*/ 0 w 1550020"/>
                      <a:gd name="connsiteY0" fmla="*/ 133815 h 434898"/>
                      <a:gd name="connsiteX1" fmla="*/ 22303 w 1550020"/>
                      <a:gd name="connsiteY1" fmla="*/ 78059 h 434898"/>
                      <a:gd name="connsiteX2" fmla="*/ 100361 w 1550020"/>
                      <a:gd name="connsiteY2" fmla="*/ 44605 h 434898"/>
                      <a:gd name="connsiteX3" fmla="*/ 133815 w 1550020"/>
                      <a:gd name="connsiteY3" fmla="*/ 33454 h 434898"/>
                      <a:gd name="connsiteX4" fmla="*/ 200722 w 1550020"/>
                      <a:gd name="connsiteY4" fmla="*/ 22303 h 434898"/>
                      <a:gd name="connsiteX5" fmla="*/ 245327 w 1550020"/>
                      <a:gd name="connsiteY5" fmla="*/ 11151 h 434898"/>
                      <a:gd name="connsiteX6" fmla="*/ 312234 w 1550020"/>
                      <a:gd name="connsiteY6" fmla="*/ 33454 h 434898"/>
                      <a:gd name="connsiteX7" fmla="*/ 490654 w 1550020"/>
                      <a:gd name="connsiteY7" fmla="*/ 22303 h 434898"/>
                      <a:gd name="connsiteX8" fmla="*/ 591015 w 1550020"/>
                      <a:gd name="connsiteY8" fmla="*/ 11151 h 434898"/>
                      <a:gd name="connsiteX9" fmla="*/ 780585 w 1550020"/>
                      <a:gd name="connsiteY9" fmla="*/ 0 h 434898"/>
                      <a:gd name="connsiteX10" fmla="*/ 1115122 w 1550020"/>
                      <a:gd name="connsiteY10" fmla="*/ 11151 h 434898"/>
                      <a:gd name="connsiteX11" fmla="*/ 1182029 w 1550020"/>
                      <a:gd name="connsiteY11" fmla="*/ 33454 h 434898"/>
                      <a:gd name="connsiteX12" fmla="*/ 1226634 w 1550020"/>
                      <a:gd name="connsiteY12" fmla="*/ 44605 h 434898"/>
                      <a:gd name="connsiteX13" fmla="*/ 1237785 w 1550020"/>
                      <a:gd name="connsiteY13" fmla="*/ 78059 h 434898"/>
                      <a:gd name="connsiteX14" fmla="*/ 1271239 w 1550020"/>
                      <a:gd name="connsiteY14" fmla="*/ 89210 h 434898"/>
                      <a:gd name="connsiteX15" fmla="*/ 1315844 w 1550020"/>
                      <a:gd name="connsiteY15" fmla="*/ 111512 h 434898"/>
                      <a:gd name="connsiteX16" fmla="*/ 1382751 w 1550020"/>
                      <a:gd name="connsiteY16" fmla="*/ 144966 h 434898"/>
                      <a:gd name="connsiteX17" fmla="*/ 1449659 w 1550020"/>
                      <a:gd name="connsiteY17" fmla="*/ 245327 h 434898"/>
                      <a:gd name="connsiteX18" fmla="*/ 1471961 w 1550020"/>
                      <a:gd name="connsiteY18" fmla="*/ 278781 h 434898"/>
                      <a:gd name="connsiteX19" fmla="*/ 1505415 w 1550020"/>
                      <a:gd name="connsiteY19" fmla="*/ 301083 h 434898"/>
                      <a:gd name="connsiteX20" fmla="*/ 1538868 w 1550020"/>
                      <a:gd name="connsiteY20" fmla="*/ 401444 h 434898"/>
                      <a:gd name="connsiteX21" fmla="*/ 1550020 w 1550020"/>
                      <a:gd name="connsiteY21" fmla="*/ 434898 h 43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550020" h="434898">
                        <a:moveTo>
                          <a:pt x="0" y="133815"/>
                        </a:moveTo>
                        <a:cubicBezTo>
                          <a:pt x="7434" y="115230"/>
                          <a:pt x="10668" y="94348"/>
                          <a:pt x="22303" y="78059"/>
                        </a:cubicBezTo>
                        <a:cubicBezTo>
                          <a:pt x="39715" y="53682"/>
                          <a:pt x="75680" y="51657"/>
                          <a:pt x="100361" y="44605"/>
                        </a:cubicBezTo>
                        <a:cubicBezTo>
                          <a:pt x="111663" y="41376"/>
                          <a:pt x="122340" y="36004"/>
                          <a:pt x="133815" y="33454"/>
                        </a:cubicBezTo>
                        <a:cubicBezTo>
                          <a:pt x="155887" y="28549"/>
                          <a:pt x="178551" y="26737"/>
                          <a:pt x="200722" y="22303"/>
                        </a:cubicBezTo>
                        <a:cubicBezTo>
                          <a:pt x="215750" y="19297"/>
                          <a:pt x="230459" y="14868"/>
                          <a:pt x="245327" y="11151"/>
                        </a:cubicBezTo>
                        <a:cubicBezTo>
                          <a:pt x="267629" y="18585"/>
                          <a:pt x="288771" y="34920"/>
                          <a:pt x="312234" y="33454"/>
                        </a:cubicBezTo>
                        <a:lnTo>
                          <a:pt x="490654" y="22303"/>
                        </a:lnTo>
                        <a:cubicBezTo>
                          <a:pt x="524206" y="19619"/>
                          <a:pt x="557455" y="13733"/>
                          <a:pt x="591015" y="11151"/>
                        </a:cubicBezTo>
                        <a:cubicBezTo>
                          <a:pt x="654128" y="6296"/>
                          <a:pt x="717395" y="3717"/>
                          <a:pt x="780585" y="0"/>
                        </a:cubicBezTo>
                        <a:cubicBezTo>
                          <a:pt x="892097" y="3717"/>
                          <a:pt x="1003933" y="1885"/>
                          <a:pt x="1115122" y="11151"/>
                        </a:cubicBezTo>
                        <a:cubicBezTo>
                          <a:pt x="1138550" y="13103"/>
                          <a:pt x="1159222" y="27752"/>
                          <a:pt x="1182029" y="33454"/>
                        </a:cubicBezTo>
                        <a:lnTo>
                          <a:pt x="1226634" y="44605"/>
                        </a:lnTo>
                        <a:cubicBezTo>
                          <a:pt x="1230351" y="55756"/>
                          <a:pt x="1229473" y="69747"/>
                          <a:pt x="1237785" y="78059"/>
                        </a:cubicBezTo>
                        <a:cubicBezTo>
                          <a:pt x="1246097" y="86371"/>
                          <a:pt x="1260435" y="84580"/>
                          <a:pt x="1271239" y="89210"/>
                        </a:cubicBezTo>
                        <a:cubicBezTo>
                          <a:pt x="1286518" y="95758"/>
                          <a:pt x="1300565" y="104964"/>
                          <a:pt x="1315844" y="111512"/>
                        </a:cubicBezTo>
                        <a:cubicBezTo>
                          <a:pt x="1380476" y="139211"/>
                          <a:pt x="1318466" y="102110"/>
                          <a:pt x="1382751" y="144966"/>
                        </a:cubicBezTo>
                        <a:lnTo>
                          <a:pt x="1449659" y="245327"/>
                        </a:lnTo>
                        <a:cubicBezTo>
                          <a:pt x="1457093" y="256478"/>
                          <a:pt x="1460810" y="271347"/>
                          <a:pt x="1471961" y="278781"/>
                        </a:cubicBezTo>
                        <a:lnTo>
                          <a:pt x="1505415" y="301083"/>
                        </a:lnTo>
                        <a:lnTo>
                          <a:pt x="1538868" y="401444"/>
                        </a:lnTo>
                        <a:lnTo>
                          <a:pt x="1550020" y="434898"/>
                        </a:lnTo>
                      </a:path>
                    </a:pathLst>
                  </a:custGeom>
                  <a:noFill/>
                  <a:ln w="19050">
                    <a:solidFill>
                      <a:srgbClr val="3649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27" name="Forma libre 26"/>
                <p:cNvSpPr/>
                <p:nvPr/>
              </p:nvSpPr>
              <p:spPr>
                <a:xfrm>
                  <a:off x="1806495" y="4393581"/>
                  <a:ext cx="345690" cy="512956"/>
                </a:xfrm>
                <a:custGeom>
                  <a:avLst/>
                  <a:gdLst>
                    <a:gd name="connsiteX0" fmla="*/ 323388 w 345690"/>
                    <a:gd name="connsiteY0" fmla="*/ 512956 h 512956"/>
                    <a:gd name="connsiteX1" fmla="*/ 345690 w 345690"/>
                    <a:gd name="connsiteY1" fmla="*/ 457200 h 512956"/>
                    <a:gd name="connsiteX2" fmla="*/ 289934 w 345690"/>
                    <a:gd name="connsiteY2" fmla="*/ 412595 h 512956"/>
                    <a:gd name="connsiteX3" fmla="*/ 223027 w 345690"/>
                    <a:gd name="connsiteY3" fmla="*/ 390292 h 512956"/>
                    <a:gd name="connsiteX4" fmla="*/ 156120 w 345690"/>
                    <a:gd name="connsiteY4" fmla="*/ 356839 h 512956"/>
                    <a:gd name="connsiteX5" fmla="*/ 133817 w 345690"/>
                    <a:gd name="connsiteY5" fmla="*/ 323385 h 512956"/>
                    <a:gd name="connsiteX6" fmla="*/ 89212 w 345690"/>
                    <a:gd name="connsiteY6" fmla="*/ 278780 h 512956"/>
                    <a:gd name="connsiteX7" fmla="*/ 78061 w 345690"/>
                    <a:gd name="connsiteY7" fmla="*/ 245326 h 512956"/>
                    <a:gd name="connsiteX8" fmla="*/ 44607 w 345690"/>
                    <a:gd name="connsiteY8" fmla="*/ 200722 h 512956"/>
                    <a:gd name="connsiteX9" fmla="*/ 22305 w 345690"/>
                    <a:gd name="connsiteY9" fmla="*/ 133814 h 512956"/>
                    <a:gd name="connsiteX10" fmla="*/ 11154 w 345690"/>
                    <a:gd name="connsiteY10" fmla="*/ 89209 h 512956"/>
                    <a:gd name="connsiteX11" fmla="*/ 3 w 345690"/>
                    <a:gd name="connsiteY11" fmla="*/ 0 h 512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45690" h="512956">
                      <a:moveTo>
                        <a:pt x="323388" y="512956"/>
                      </a:moveTo>
                      <a:cubicBezTo>
                        <a:pt x="330822" y="494371"/>
                        <a:pt x="345690" y="477217"/>
                        <a:pt x="345690" y="457200"/>
                      </a:cubicBezTo>
                      <a:cubicBezTo>
                        <a:pt x="345690" y="446900"/>
                        <a:pt x="291626" y="413347"/>
                        <a:pt x="289934" y="412595"/>
                      </a:cubicBezTo>
                      <a:cubicBezTo>
                        <a:pt x="268451" y="403047"/>
                        <a:pt x="242588" y="403332"/>
                        <a:pt x="223027" y="390292"/>
                      </a:cubicBezTo>
                      <a:cubicBezTo>
                        <a:pt x="179793" y="361470"/>
                        <a:pt x="202287" y="372228"/>
                        <a:pt x="156120" y="356839"/>
                      </a:cubicBezTo>
                      <a:cubicBezTo>
                        <a:pt x="148686" y="345688"/>
                        <a:pt x="142539" y="333561"/>
                        <a:pt x="133817" y="323385"/>
                      </a:cubicBezTo>
                      <a:cubicBezTo>
                        <a:pt x="120133" y="307420"/>
                        <a:pt x="101434" y="295890"/>
                        <a:pt x="89212" y="278780"/>
                      </a:cubicBezTo>
                      <a:cubicBezTo>
                        <a:pt x="82380" y="269215"/>
                        <a:pt x="83893" y="255532"/>
                        <a:pt x="78061" y="245326"/>
                      </a:cubicBezTo>
                      <a:cubicBezTo>
                        <a:pt x="68840" y="229190"/>
                        <a:pt x="55758" y="215590"/>
                        <a:pt x="44607" y="200722"/>
                      </a:cubicBezTo>
                      <a:cubicBezTo>
                        <a:pt x="37173" y="178419"/>
                        <a:pt x="28007" y="156621"/>
                        <a:pt x="22305" y="133814"/>
                      </a:cubicBezTo>
                      <a:cubicBezTo>
                        <a:pt x="18588" y="118946"/>
                        <a:pt x="13896" y="104288"/>
                        <a:pt x="11154" y="89209"/>
                      </a:cubicBezTo>
                      <a:cubicBezTo>
                        <a:pt x="-523" y="24986"/>
                        <a:pt x="3" y="34958"/>
                        <a:pt x="3" y="0"/>
                      </a:cubicBezTo>
                    </a:path>
                  </a:pathLst>
                </a:custGeom>
                <a:noFill/>
                <a:ln w="19050">
                  <a:solidFill>
                    <a:srgbClr val="36497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30" name="Forma libre 29"/>
              <p:cNvSpPr/>
              <p:nvPr/>
            </p:nvSpPr>
            <p:spPr>
              <a:xfrm>
                <a:off x="1561171" y="4973444"/>
                <a:ext cx="245327" cy="1382751"/>
              </a:xfrm>
              <a:custGeom>
                <a:avLst/>
                <a:gdLst>
                  <a:gd name="connsiteX0" fmla="*/ 11151 w 245327"/>
                  <a:gd name="connsiteY0" fmla="*/ 0 h 1382751"/>
                  <a:gd name="connsiteX1" fmla="*/ 22302 w 245327"/>
                  <a:gd name="connsiteY1" fmla="*/ 122663 h 1382751"/>
                  <a:gd name="connsiteX2" fmla="*/ 33453 w 245327"/>
                  <a:gd name="connsiteY2" fmla="*/ 156117 h 1382751"/>
                  <a:gd name="connsiteX3" fmla="*/ 44605 w 245327"/>
                  <a:gd name="connsiteY3" fmla="*/ 245327 h 1382751"/>
                  <a:gd name="connsiteX4" fmla="*/ 55756 w 245327"/>
                  <a:gd name="connsiteY4" fmla="*/ 301083 h 1382751"/>
                  <a:gd name="connsiteX5" fmla="*/ 66907 w 245327"/>
                  <a:gd name="connsiteY5" fmla="*/ 401444 h 1382751"/>
                  <a:gd name="connsiteX6" fmla="*/ 100361 w 245327"/>
                  <a:gd name="connsiteY6" fmla="*/ 501805 h 1382751"/>
                  <a:gd name="connsiteX7" fmla="*/ 111512 w 245327"/>
                  <a:gd name="connsiteY7" fmla="*/ 535259 h 1382751"/>
                  <a:gd name="connsiteX8" fmla="*/ 144966 w 245327"/>
                  <a:gd name="connsiteY8" fmla="*/ 602166 h 1382751"/>
                  <a:gd name="connsiteX9" fmla="*/ 156117 w 245327"/>
                  <a:gd name="connsiteY9" fmla="*/ 702527 h 1382751"/>
                  <a:gd name="connsiteX10" fmla="*/ 167268 w 245327"/>
                  <a:gd name="connsiteY10" fmla="*/ 747132 h 1382751"/>
                  <a:gd name="connsiteX11" fmla="*/ 178419 w 245327"/>
                  <a:gd name="connsiteY11" fmla="*/ 903249 h 1382751"/>
                  <a:gd name="connsiteX12" fmla="*/ 189570 w 245327"/>
                  <a:gd name="connsiteY12" fmla="*/ 947854 h 1382751"/>
                  <a:gd name="connsiteX13" fmla="*/ 223024 w 245327"/>
                  <a:gd name="connsiteY13" fmla="*/ 1048215 h 1382751"/>
                  <a:gd name="connsiteX14" fmla="*/ 234175 w 245327"/>
                  <a:gd name="connsiteY14" fmla="*/ 1081668 h 1382751"/>
                  <a:gd name="connsiteX15" fmla="*/ 245327 w 245327"/>
                  <a:gd name="connsiteY15" fmla="*/ 1115122 h 1382751"/>
                  <a:gd name="connsiteX16" fmla="*/ 245327 w 245327"/>
                  <a:gd name="connsiteY16" fmla="*/ 1382751 h 138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27" h="1382751">
                    <a:moveTo>
                      <a:pt x="11151" y="0"/>
                    </a:moveTo>
                    <a:cubicBezTo>
                      <a:pt x="-4610" y="78808"/>
                      <a:pt x="-5993" y="37775"/>
                      <a:pt x="22302" y="122663"/>
                    </a:cubicBezTo>
                    <a:lnTo>
                      <a:pt x="33453" y="156117"/>
                    </a:lnTo>
                    <a:cubicBezTo>
                      <a:pt x="37170" y="185854"/>
                      <a:pt x="40048" y="215707"/>
                      <a:pt x="44605" y="245327"/>
                    </a:cubicBezTo>
                    <a:cubicBezTo>
                      <a:pt x="47487" y="264060"/>
                      <a:pt x="53076" y="282320"/>
                      <a:pt x="55756" y="301083"/>
                    </a:cubicBezTo>
                    <a:cubicBezTo>
                      <a:pt x="60516" y="334404"/>
                      <a:pt x="60306" y="368438"/>
                      <a:pt x="66907" y="401444"/>
                    </a:cubicBezTo>
                    <a:cubicBezTo>
                      <a:pt x="66911" y="401462"/>
                      <a:pt x="94783" y="485070"/>
                      <a:pt x="100361" y="501805"/>
                    </a:cubicBezTo>
                    <a:cubicBezTo>
                      <a:pt x="104078" y="512956"/>
                      <a:pt x="104992" y="525479"/>
                      <a:pt x="111512" y="535259"/>
                    </a:cubicBezTo>
                    <a:cubicBezTo>
                      <a:pt x="140334" y="578492"/>
                      <a:pt x="129576" y="555998"/>
                      <a:pt x="144966" y="602166"/>
                    </a:cubicBezTo>
                    <a:cubicBezTo>
                      <a:pt x="148683" y="635620"/>
                      <a:pt x="150999" y="669259"/>
                      <a:pt x="156117" y="702527"/>
                    </a:cubicBezTo>
                    <a:cubicBezTo>
                      <a:pt x="158447" y="717675"/>
                      <a:pt x="165576" y="731900"/>
                      <a:pt x="167268" y="747132"/>
                    </a:cubicBezTo>
                    <a:cubicBezTo>
                      <a:pt x="173029" y="798984"/>
                      <a:pt x="172658" y="851397"/>
                      <a:pt x="178419" y="903249"/>
                    </a:cubicBezTo>
                    <a:cubicBezTo>
                      <a:pt x="180111" y="918481"/>
                      <a:pt x="185166" y="933174"/>
                      <a:pt x="189570" y="947854"/>
                    </a:cubicBezTo>
                    <a:cubicBezTo>
                      <a:pt x="199703" y="981630"/>
                      <a:pt x="211873" y="1014761"/>
                      <a:pt x="223024" y="1048215"/>
                    </a:cubicBezTo>
                    <a:lnTo>
                      <a:pt x="234175" y="1081668"/>
                    </a:lnTo>
                    <a:cubicBezTo>
                      <a:pt x="237892" y="1092819"/>
                      <a:pt x="245327" y="1103367"/>
                      <a:pt x="245327" y="1115122"/>
                    </a:cubicBezTo>
                    <a:lnTo>
                      <a:pt x="245327" y="1382751"/>
                    </a:lnTo>
                  </a:path>
                </a:pathLst>
              </a:custGeom>
              <a:noFill/>
              <a:ln w="19050">
                <a:solidFill>
                  <a:srgbClr val="3649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32" name="Rectángulo 31"/>
          <p:cNvSpPr/>
          <p:nvPr/>
        </p:nvSpPr>
        <p:spPr>
          <a:xfrm>
            <a:off x="2865863" y="4361560"/>
            <a:ext cx="334537" cy="1994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pPr algn="ctr"/>
            <a:r>
              <a:rPr lang="es-ES" sz="1600" dirty="0" smtClean="0"/>
              <a:t>M</a:t>
            </a:r>
          </a:p>
          <a:p>
            <a:pPr algn="ctr"/>
            <a:r>
              <a:rPr lang="es-ES" sz="1600" dirty="0" smtClean="0"/>
              <a:t>E</a:t>
            </a:r>
          </a:p>
          <a:p>
            <a:pPr algn="ctr"/>
            <a:r>
              <a:rPr lang="es-ES" sz="1600" dirty="0" smtClean="0"/>
              <a:t>S</a:t>
            </a:r>
          </a:p>
          <a:p>
            <a:pPr algn="ctr"/>
            <a:r>
              <a:rPr lang="es-ES" sz="1600" dirty="0" smtClean="0"/>
              <a:t>I</a:t>
            </a:r>
          </a:p>
          <a:p>
            <a:pPr algn="ctr"/>
            <a:r>
              <a:rPr lang="es-ES" sz="1600" dirty="0" smtClean="0"/>
              <a:t>A</a:t>
            </a:r>
          </a:p>
          <a:p>
            <a:pPr algn="ctr"/>
            <a:r>
              <a:rPr lang="es-ES" sz="1600" dirty="0" smtClean="0"/>
              <a:t>L</a:t>
            </a:r>
          </a:p>
          <a:p>
            <a:pPr algn="ctr"/>
            <a:endParaRPr lang="es-MX" dirty="0"/>
          </a:p>
        </p:txBody>
      </p:sp>
      <p:grpSp>
        <p:nvGrpSpPr>
          <p:cNvPr id="31" name="Grupo 30"/>
          <p:cNvGrpSpPr/>
          <p:nvPr/>
        </p:nvGrpSpPr>
        <p:grpSpPr>
          <a:xfrm>
            <a:off x="7480705" y="121049"/>
            <a:ext cx="1552655" cy="563969"/>
            <a:chOff x="7473572" y="140212"/>
            <a:chExt cx="1552655" cy="563969"/>
          </a:xfrm>
        </p:grpSpPr>
        <p:sp>
          <p:nvSpPr>
            <p:cNvPr id="37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4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0" y="3436974"/>
            <a:ext cx="8263468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2857995" y="13920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8" name="Rectángulo 7">
            <a:hlinkClick r:id="rId4" action="ppaction://hlinksldjump"/>
          </p:cNvPr>
          <p:cNvSpPr/>
          <p:nvPr/>
        </p:nvSpPr>
        <p:spPr>
          <a:xfrm>
            <a:off x="3486020" y="978805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Lingual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5" name="Rectángulo 24">
            <a:hlinkClick r:id="rId5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17" name="Rectángulo 16">
            <a:hlinkClick r:id="rId4" action="ppaction://hlinksldjump"/>
          </p:cNvPr>
          <p:cNvSpPr/>
          <p:nvPr/>
        </p:nvSpPr>
        <p:spPr>
          <a:xfrm>
            <a:off x="4597363" y="1746821"/>
            <a:ext cx="912260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5680771" y="685599"/>
            <a:ext cx="3395068" cy="5735607"/>
            <a:chOff x="5680771" y="685599"/>
            <a:chExt cx="3395068" cy="5735607"/>
          </a:xfrm>
        </p:grpSpPr>
        <p:grpSp>
          <p:nvGrpSpPr>
            <p:cNvPr id="18" name="Grupo 17"/>
            <p:cNvGrpSpPr/>
            <p:nvPr/>
          </p:nvGrpSpPr>
          <p:grpSpPr>
            <a:xfrm>
              <a:off x="5680771" y="685599"/>
              <a:ext cx="3395068" cy="5735607"/>
              <a:chOff x="5727685" y="640479"/>
              <a:chExt cx="3395068" cy="5735607"/>
            </a:xfrm>
          </p:grpSpPr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20202"/>
                  </a:clrFrom>
                  <a:clrTo>
                    <a:srgbClr val="020202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7685" y="847784"/>
                <a:ext cx="3395068" cy="5528302"/>
              </a:xfrm>
              <a:prstGeom prst="rect">
                <a:avLst/>
              </a:prstGeom>
            </p:spPr>
          </p:pic>
          <p:sp>
            <p:nvSpPr>
              <p:cNvPr id="9" name="Rectángulo 8"/>
              <p:cNvSpPr/>
              <p:nvPr/>
            </p:nvSpPr>
            <p:spPr>
              <a:xfrm>
                <a:off x="6703824" y="640479"/>
                <a:ext cx="676578" cy="338554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Distal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5772418" y="1032110"/>
              <a:ext cx="3222507" cy="500693"/>
              <a:chOff x="5772418" y="1032110"/>
              <a:chExt cx="3222507" cy="500693"/>
            </a:xfrm>
          </p:grpSpPr>
          <p:sp>
            <p:nvSpPr>
              <p:cNvPr id="19" name="CuadroTexto 18"/>
              <p:cNvSpPr txBox="1"/>
              <p:nvPr/>
            </p:nvSpPr>
            <p:spPr>
              <a:xfrm>
                <a:off x="5772418" y="1032110"/>
                <a:ext cx="2238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</a:rPr>
                  <a:t>V</a:t>
                </a:r>
                <a:endParaRPr lang="es-MX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CuadroTexto 19"/>
              <p:cNvSpPr txBox="1"/>
              <p:nvPr/>
            </p:nvSpPr>
            <p:spPr>
              <a:xfrm>
                <a:off x="8741294" y="1163471"/>
                <a:ext cx="2536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</a:rPr>
                  <a:t>L</a:t>
                </a:r>
                <a:endParaRPr lang="es-MX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upo 3"/>
          <p:cNvGrpSpPr/>
          <p:nvPr/>
        </p:nvGrpSpPr>
        <p:grpSpPr>
          <a:xfrm>
            <a:off x="51566" y="168651"/>
            <a:ext cx="3915366" cy="6207435"/>
            <a:chOff x="51566" y="168651"/>
            <a:chExt cx="3915366" cy="6207435"/>
          </a:xfrm>
        </p:grpSpPr>
        <p:grpSp>
          <p:nvGrpSpPr>
            <p:cNvPr id="22" name="Grupo 21"/>
            <p:cNvGrpSpPr/>
            <p:nvPr/>
          </p:nvGrpSpPr>
          <p:grpSpPr>
            <a:xfrm>
              <a:off x="51566" y="168651"/>
              <a:ext cx="3915366" cy="6207435"/>
              <a:chOff x="51566" y="168651"/>
              <a:chExt cx="3915366" cy="6207435"/>
            </a:xfrm>
          </p:grpSpPr>
          <p:sp>
            <p:nvSpPr>
              <p:cNvPr id="14" name="Rectángulo 13"/>
              <p:cNvSpPr/>
              <p:nvPr/>
            </p:nvSpPr>
            <p:spPr>
              <a:xfrm>
                <a:off x="424048" y="168651"/>
                <a:ext cx="1454641" cy="584775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600" b="1" dirty="0" smtClean="0"/>
                  <a:t>47 Segundo</a:t>
                </a:r>
              </a:p>
              <a:p>
                <a:pPr algn="ctr"/>
                <a:r>
                  <a:rPr lang="es-ES" sz="1600" b="1" dirty="0" smtClean="0"/>
                  <a:t> molar inferior</a:t>
                </a:r>
                <a:endParaRPr lang="es-MX" sz="1600" b="1" dirty="0"/>
              </a:p>
            </p:txBody>
          </p:sp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010101"/>
                  </a:clrFrom>
                  <a:clrTo>
                    <a:srgbClr val="01010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9" t="5226" r="9178" b="5405"/>
              <a:stretch/>
            </p:blipFill>
            <p:spPr>
              <a:xfrm>
                <a:off x="51566" y="878594"/>
                <a:ext cx="3192091" cy="5497492"/>
              </a:xfrm>
              <a:prstGeom prst="rect">
                <a:avLst/>
              </a:prstGeom>
            </p:spPr>
          </p:pic>
          <p:sp>
            <p:nvSpPr>
              <p:cNvPr id="7" name="Rectángulo 6"/>
              <p:cNvSpPr/>
              <p:nvPr/>
            </p:nvSpPr>
            <p:spPr>
              <a:xfrm>
                <a:off x="2908916" y="3706462"/>
                <a:ext cx="1058016" cy="338554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Vestibular 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160932" y="1032110"/>
              <a:ext cx="356533" cy="2306594"/>
              <a:chOff x="160932" y="1032110"/>
              <a:chExt cx="356533" cy="2306594"/>
            </a:xfrm>
          </p:grpSpPr>
          <p:sp>
            <p:nvSpPr>
              <p:cNvPr id="23" name="CuadroTexto 22"/>
              <p:cNvSpPr txBox="1"/>
              <p:nvPr/>
            </p:nvSpPr>
            <p:spPr>
              <a:xfrm>
                <a:off x="160932" y="3030927"/>
                <a:ext cx="3565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 smtClean="0">
                    <a:solidFill>
                      <a:schemeClr val="bg1"/>
                    </a:solidFill>
                  </a:rPr>
                  <a:t>C</a:t>
                </a:r>
                <a:endParaRPr lang="es-MX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CuadroTexto 23"/>
              <p:cNvSpPr txBox="1"/>
              <p:nvPr/>
            </p:nvSpPr>
            <p:spPr>
              <a:xfrm>
                <a:off x="160932" y="1032110"/>
                <a:ext cx="295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 smtClean="0">
                    <a:solidFill>
                      <a:schemeClr val="bg1"/>
                    </a:solidFill>
                  </a:rPr>
                  <a:t>O</a:t>
                </a:r>
                <a:endParaRPr lang="es-MX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Rectángulo 11"/>
          <p:cNvSpPr/>
          <p:nvPr/>
        </p:nvSpPr>
        <p:spPr>
          <a:xfrm>
            <a:off x="2844713" y="4406354"/>
            <a:ext cx="1119756" cy="2068002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b="1" dirty="0" smtClean="0">
                <a:solidFill>
                  <a:srgbClr val="36497B"/>
                </a:solidFill>
              </a:rPr>
              <a:t>Corona más </a:t>
            </a:r>
            <a:r>
              <a:rPr lang="es-ES" sz="1400" b="1" dirty="0">
                <a:solidFill>
                  <a:srgbClr val="36497B"/>
                </a:solidFill>
              </a:rPr>
              <a:t>corta </a:t>
            </a:r>
            <a:r>
              <a:rPr lang="es-ES" sz="1400" b="1" dirty="0" err="1" smtClean="0">
                <a:solidFill>
                  <a:srgbClr val="36497B"/>
                </a:solidFill>
              </a:rPr>
              <a:t>cervico-Oclusal</a:t>
            </a:r>
            <a:r>
              <a:rPr lang="es-ES" sz="1400" b="1" dirty="0" smtClean="0">
                <a:solidFill>
                  <a:srgbClr val="36497B"/>
                </a:solidFill>
              </a:rPr>
              <a:t> </a:t>
            </a:r>
            <a:r>
              <a:rPr lang="es-ES" sz="1400" b="1" dirty="0">
                <a:solidFill>
                  <a:srgbClr val="36497B"/>
                </a:solidFill>
              </a:rPr>
              <a:t>y </a:t>
            </a:r>
            <a:r>
              <a:rPr lang="es-ES" sz="1400" b="1" dirty="0" smtClean="0">
                <a:solidFill>
                  <a:srgbClr val="36497B"/>
                </a:solidFill>
              </a:rPr>
              <a:t> </a:t>
            </a:r>
            <a:r>
              <a:rPr lang="es-ES" sz="1400" b="1" dirty="0">
                <a:solidFill>
                  <a:srgbClr val="36497B"/>
                </a:solidFill>
              </a:rPr>
              <a:t>estrecha </a:t>
            </a:r>
            <a:r>
              <a:rPr lang="es-ES" sz="1400" b="1" dirty="0" err="1" smtClean="0">
                <a:solidFill>
                  <a:srgbClr val="36497B"/>
                </a:solidFill>
              </a:rPr>
              <a:t>Mesio</a:t>
            </a:r>
            <a:r>
              <a:rPr lang="es-ES" sz="1400" b="1" dirty="0" smtClean="0">
                <a:solidFill>
                  <a:srgbClr val="36497B"/>
                </a:solidFill>
              </a:rPr>
              <a:t> Distal </a:t>
            </a:r>
            <a:r>
              <a:rPr lang="es-ES" sz="1400" b="1" dirty="0">
                <a:solidFill>
                  <a:srgbClr val="36497B"/>
                </a:solidFill>
              </a:rPr>
              <a:t>que la del </a:t>
            </a:r>
            <a:r>
              <a:rPr lang="es-ES" sz="1400" b="1" dirty="0" smtClean="0">
                <a:solidFill>
                  <a:srgbClr val="36497B"/>
                </a:solidFill>
              </a:rPr>
              <a:t>46.</a:t>
            </a:r>
          </a:p>
          <a:p>
            <a:pPr algn="just"/>
            <a:endParaRPr lang="es-MX" sz="1400" b="1" dirty="0">
              <a:solidFill>
                <a:srgbClr val="36497B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399728" y="5870312"/>
            <a:ext cx="2390959" cy="630942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ts val="1350"/>
              </a:lnSpc>
              <a:spcAft>
                <a:spcPts val="750"/>
              </a:spcAft>
            </a:pPr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Cervical menos </a:t>
            </a:r>
            <a:r>
              <a:rPr lang="es-ES" sz="1400" b="1" dirty="0">
                <a:solidFill>
                  <a:srgbClr val="36497B"/>
                </a:solidFill>
                <a:ea typeface="Times New Roman" panose="02020603050405020304" pitchFamily="18" charset="0"/>
              </a:rPr>
              <a:t>curvatura y su perfil </a:t>
            </a:r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vestbulo lingual </a:t>
            </a:r>
            <a:r>
              <a:rPr lang="es-ES" sz="1400" b="1" dirty="0">
                <a:solidFill>
                  <a:srgbClr val="36497B"/>
                </a:solidFill>
                <a:ea typeface="Times New Roman" panose="02020603050405020304" pitchFamily="18" charset="0"/>
              </a:rPr>
              <a:t>es </a:t>
            </a:r>
            <a:r>
              <a:rPr lang="es-ES" sz="1400" b="1" dirty="0" smtClean="0">
                <a:solidFill>
                  <a:srgbClr val="36497B"/>
                </a:solidFill>
                <a:ea typeface="Times New Roman" panose="02020603050405020304" pitchFamily="18" charset="0"/>
              </a:rPr>
              <a:t>recto.</a:t>
            </a:r>
            <a:endParaRPr lang="es-MX" sz="1400" b="1" dirty="0">
              <a:solidFill>
                <a:srgbClr val="36497B"/>
              </a:solidFill>
              <a:effectLst/>
              <a:ea typeface="Times New Roman" panose="02020603050405020304" pitchFamily="18" charset="0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7523184" y="40919"/>
            <a:ext cx="1552655" cy="563969"/>
            <a:chOff x="7473572" y="140212"/>
            <a:chExt cx="1552655" cy="563969"/>
          </a:xfrm>
        </p:grpSpPr>
        <p:sp>
          <p:nvSpPr>
            <p:cNvPr id="29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03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uadroTexto 5"/>
          <p:cNvSpPr txBox="1"/>
          <p:nvPr/>
        </p:nvSpPr>
        <p:spPr>
          <a:xfrm>
            <a:off x="325917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600104" y="1255308"/>
            <a:ext cx="1058016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853987" y="2300613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Oclusal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5" name="Rectángulo 24">
            <a:hlinkClick r:id="rId4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886659" y="1593862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0" y="81598"/>
            <a:ext cx="3480816" cy="6382587"/>
            <a:chOff x="61193" y="112376"/>
            <a:chExt cx="3480816" cy="6382587"/>
          </a:xfrm>
        </p:grpSpPr>
        <p:sp>
          <p:nvSpPr>
            <p:cNvPr id="14" name="Rectángulo 13"/>
            <p:cNvSpPr/>
            <p:nvPr/>
          </p:nvSpPr>
          <p:spPr>
            <a:xfrm>
              <a:off x="61193" y="112376"/>
              <a:ext cx="2368824" cy="584775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 smtClean="0"/>
                <a:t>47</a:t>
              </a:r>
            </a:p>
            <a:p>
              <a:r>
                <a:rPr lang="es-ES" sz="1600" b="1" dirty="0" smtClean="0"/>
                <a:t>  Segundo molar  inferior</a:t>
              </a:r>
              <a:endParaRPr lang="es-MX" sz="1600" b="1" dirty="0"/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30303"/>
                </a:clrFrom>
                <a:clrTo>
                  <a:srgbClr val="0303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3" y="898835"/>
              <a:ext cx="3480816" cy="5596128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90694" y="6089642"/>
              <a:ext cx="961825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Lingual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Rectángulo 8"/>
          <p:cNvSpPr/>
          <p:nvPr/>
        </p:nvSpPr>
        <p:spPr>
          <a:xfrm>
            <a:off x="8139348" y="6031048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75112" y="5294634"/>
            <a:ext cx="2793776" cy="1169551"/>
          </a:xfrm>
          <a:prstGeom prst="rect">
            <a:avLst/>
          </a:prstGeom>
          <a:solidFill>
            <a:srgbClr val="E5D7C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 smtClean="0"/>
              <a:t>Más </a:t>
            </a:r>
            <a:r>
              <a:rPr lang="es-MX" sz="1400" b="1" dirty="0"/>
              <a:t>pequeño que el </a:t>
            </a:r>
            <a:r>
              <a:rPr lang="es-MX" sz="1400" b="1" dirty="0" smtClean="0"/>
              <a:t>46 </a:t>
            </a:r>
            <a:r>
              <a:rPr lang="es-MX" sz="1400" b="1" dirty="0"/>
              <a:t>y más grande que el </a:t>
            </a:r>
            <a:r>
              <a:rPr lang="es-MX" sz="1400" b="1" dirty="0" smtClean="0"/>
              <a:t>48 </a:t>
            </a:r>
            <a:r>
              <a:rPr lang="es-MX" sz="1400" b="1" dirty="0"/>
              <a:t>en todas sus dimensiones</a:t>
            </a:r>
            <a:r>
              <a:rPr lang="es-MX" sz="1400" b="1" dirty="0" smtClean="0"/>
              <a:t>.</a:t>
            </a:r>
          </a:p>
          <a:p>
            <a:pPr algn="just"/>
            <a:r>
              <a:rPr lang="es-MX" sz="1400" b="1" dirty="0" smtClean="0"/>
              <a:t>Se </a:t>
            </a:r>
            <a:r>
              <a:rPr lang="es-MX" sz="1400" b="1" dirty="0"/>
              <a:t>observan dos cúspides una MV y DV. 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7452967" y="154076"/>
            <a:ext cx="1552655" cy="563969"/>
            <a:chOff x="7473572" y="140212"/>
            <a:chExt cx="1552655" cy="563969"/>
          </a:xfrm>
        </p:grpSpPr>
        <p:sp>
          <p:nvSpPr>
            <p:cNvPr id="23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1882" y="911018"/>
            <a:ext cx="32099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771496" y="366012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67859" y="1084370"/>
            <a:ext cx="2466289" cy="338554"/>
          </a:xfrm>
          <a:prstGeom prst="rect">
            <a:avLst/>
          </a:prstGeom>
          <a:solidFill>
            <a:srgbClr val="E5D7C3"/>
          </a:solidFill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36497B"/>
                </a:solidFill>
              </a:rPr>
              <a:t>11 Incisivo central derecho</a:t>
            </a:r>
            <a:endParaRPr lang="es-MX" sz="1600" b="1" dirty="0">
              <a:solidFill>
                <a:srgbClr val="36497B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019922" y="1084371"/>
            <a:ext cx="1058016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463712" y="1084370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Palatino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610949" y="1084369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4311118" y="3962460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7729270" y="1137106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Incisal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356" y="-140373"/>
            <a:ext cx="9144000" cy="6858000"/>
          </a:xfrm>
          <a:prstGeom prst="rect">
            <a:avLst/>
          </a:prstGeom>
          <a:noFill/>
        </p:spPr>
      </p:pic>
      <p:sp>
        <p:nvSpPr>
          <p:cNvPr id="15" name="CuadroTexto 14"/>
          <p:cNvSpPr txBox="1"/>
          <p:nvPr/>
        </p:nvSpPr>
        <p:spPr>
          <a:xfrm>
            <a:off x="2900807" y="34944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978510" y="868131"/>
            <a:ext cx="1058016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4" action="ppaction://hlinksldjump"/>
              </a:rPr>
              <a:t>Vestibular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777651" y="3451308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Palatino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Rectángulo 18">
            <a:hlinkClick r:id="rId4" action="ppaction://hlinksldjump"/>
          </p:cNvPr>
          <p:cNvSpPr/>
          <p:nvPr/>
        </p:nvSpPr>
        <p:spPr>
          <a:xfrm>
            <a:off x="4971379" y="870482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996817" y="912047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Distal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2" name="Rectángulo 21">
            <a:hlinkClick r:id="rId6" action="ppaction://hlinksldjump"/>
          </p:cNvPr>
          <p:cNvSpPr/>
          <p:nvPr/>
        </p:nvSpPr>
        <p:spPr>
          <a:xfrm>
            <a:off x="4160753" y="6401596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86812" y="3660233"/>
            <a:ext cx="3172453" cy="1794238"/>
            <a:chOff x="6617639" y="3791402"/>
            <a:chExt cx="2262283" cy="1794238"/>
          </a:xfrm>
        </p:grpSpPr>
        <p:sp>
          <p:nvSpPr>
            <p:cNvPr id="29" name="Rectángulo 28"/>
            <p:cNvSpPr/>
            <p:nvPr/>
          </p:nvSpPr>
          <p:spPr>
            <a:xfrm>
              <a:off x="6617639" y="4198626"/>
              <a:ext cx="2262283" cy="138701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S" sz="1600" b="1" dirty="0" smtClean="0">
                  <a:solidFill>
                    <a:schemeClr val="tx1"/>
                  </a:solidFill>
                </a:rPr>
                <a:t>Tercio incisal converge hacia palatino.</a:t>
              </a:r>
            </a:p>
            <a:p>
              <a:pPr algn="just"/>
              <a:r>
                <a:rPr lang="es-ES" sz="1600" b="1" dirty="0" smtClean="0">
                  <a:solidFill>
                    <a:schemeClr val="tx1"/>
                  </a:solidFill>
                </a:rPr>
                <a:t> En ocasiones se pueden ver los lóbulos de crecimiento  </a:t>
              </a:r>
            </a:p>
            <a:p>
              <a:pPr algn="just"/>
              <a:r>
                <a:rPr lang="es-ES" sz="1600" b="1" dirty="0" smtClean="0">
                  <a:solidFill>
                    <a:schemeClr val="tx1"/>
                  </a:solidFill>
                </a:rPr>
                <a:t> 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7122837" y="3791402"/>
              <a:ext cx="818850" cy="285817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Incisal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151666" y="91686"/>
            <a:ext cx="2425226" cy="3312727"/>
            <a:chOff x="151666" y="91686"/>
            <a:chExt cx="2425226" cy="3312727"/>
          </a:xfrm>
        </p:grpSpPr>
        <p:pic>
          <p:nvPicPr>
            <p:cNvPr id="32" name="Picture 7" descr="FOTOS  12 05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2" r="25070" b="8781"/>
            <a:stretch/>
          </p:blipFill>
          <p:spPr bwMode="auto">
            <a:xfrm>
              <a:off x="151666" y="812178"/>
              <a:ext cx="2425226" cy="2592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ángulo 15"/>
            <p:cNvSpPr/>
            <p:nvPr/>
          </p:nvSpPr>
          <p:spPr>
            <a:xfrm>
              <a:off x="252775" y="91686"/>
              <a:ext cx="2223008" cy="599085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36497B"/>
                  </a:solidFill>
                </a:rPr>
                <a:t>11 </a:t>
              </a:r>
            </a:p>
            <a:p>
              <a:r>
                <a:rPr lang="es-ES" sz="1600" b="1" dirty="0" smtClean="0">
                  <a:solidFill>
                    <a:srgbClr val="36497B"/>
                  </a:solidFill>
                </a:rPr>
                <a:t>Incisivo central derecho</a:t>
              </a:r>
              <a:endParaRPr lang="es-MX" sz="1600" b="1" dirty="0">
                <a:solidFill>
                  <a:srgbClr val="36497B"/>
                </a:solidFill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4060" y="3933689"/>
            <a:ext cx="5634361" cy="236592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312353" y="5590595"/>
            <a:ext cx="436875" cy="378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</a:t>
            </a:r>
            <a:endParaRPr lang="es-MX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5749228" y="4174276"/>
            <a:ext cx="43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</a:t>
            </a:r>
            <a:endParaRPr lang="es-MX" b="1" dirty="0"/>
          </a:p>
        </p:txBody>
      </p:sp>
      <p:grpSp>
        <p:nvGrpSpPr>
          <p:cNvPr id="31" name="Grupo 30"/>
          <p:cNvGrpSpPr/>
          <p:nvPr/>
        </p:nvGrpSpPr>
        <p:grpSpPr>
          <a:xfrm>
            <a:off x="7481380" y="31563"/>
            <a:ext cx="1552655" cy="563969"/>
            <a:chOff x="7473572" y="140212"/>
            <a:chExt cx="1552655" cy="563969"/>
          </a:xfrm>
        </p:grpSpPr>
        <p:sp>
          <p:nvSpPr>
            <p:cNvPr id="33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143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0469 0.0738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4695" y="0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0" y="3436974"/>
            <a:ext cx="8263468" cy="3064280"/>
          </a:xfrm>
          <a:prstGeom prst="rect">
            <a:avLst/>
          </a:prstGeom>
          <a:solidFill>
            <a:srgbClr val="36497B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325917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hlinkClick r:id="rId4" action="ppaction://hlinksldjump"/>
          </p:cNvPr>
          <p:cNvSpPr/>
          <p:nvPr/>
        </p:nvSpPr>
        <p:spPr>
          <a:xfrm>
            <a:off x="3743106" y="1110732"/>
            <a:ext cx="1058016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857256" y="5414849"/>
            <a:ext cx="3115888" cy="95918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 smtClean="0">
                <a:solidFill>
                  <a:schemeClr val="tx1"/>
                </a:solidFill>
              </a:rPr>
              <a:t> Oclusal</a:t>
            </a:r>
          </a:p>
          <a:p>
            <a:pPr algn="just"/>
            <a:r>
              <a:rPr lang="es-MX" sz="1600" b="1" dirty="0" smtClean="0">
                <a:solidFill>
                  <a:schemeClr val="tx1"/>
                </a:solidFill>
              </a:rPr>
              <a:t>Un </a:t>
            </a:r>
            <a:r>
              <a:rPr lang="es-MX" sz="1600" b="1" dirty="0">
                <a:solidFill>
                  <a:schemeClr val="tx1"/>
                </a:solidFill>
              </a:rPr>
              <a:t>surco único marca la superficie V y separa las dos cúspides. 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10" name="Rectángulo 9">
            <a:hlinkClick r:id="rId4" action="ppaction://hlinksldjump"/>
          </p:cNvPr>
          <p:cNvSpPr/>
          <p:nvPr/>
        </p:nvSpPr>
        <p:spPr>
          <a:xfrm>
            <a:off x="5902577" y="1087769"/>
            <a:ext cx="84569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Distal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7" name="Rectángulo 16">
            <a:hlinkClick r:id="rId5" action="ppaction://hlinksldjump"/>
          </p:cNvPr>
          <p:cNvSpPr/>
          <p:nvPr/>
        </p:nvSpPr>
        <p:spPr>
          <a:xfrm>
            <a:off x="5192681" y="1713120"/>
            <a:ext cx="803060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6474" r="5831" b="22528"/>
          <a:stretch/>
        </p:blipFill>
        <p:spPr>
          <a:xfrm flipH="1">
            <a:off x="56841" y="863785"/>
            <a:ext cx="3321360" cy="2461681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 flipH="1">
            <a:off x="624469" y="1100347"/>
            <a:ext cx="559943" cy="370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133437" y="119964"/>
            <a:ext cx="2368824" cy="584775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/>
              <a:t>47</a:t>
            </a:r>
          </a:p>
          <a:p>
            <a:r>
              <a:rPr lang="es-ES" sz="1600" b="1" dirty="0" smtClean="0"/>
              <a:t>  Segundo molar  inferior</a:t>
            </a:r>
            <a:endParaRPr lang="es-MX" sz="1600" b="1" dirty="0"/>
          </a:p>
        </p:txBody>
      </p:sp>
      <p:sp>
        <p:nvSpPr>
          <p:cNvPr id="8" name="Rectángulo 7"/>
          <p:cNvSpPr/>
          <p:nvPr/>
        </p:nvSpPr>
        <p:spPr>
          <a:xfrm>
            <a:off x="2621300" y="2964665"/>
            <a:ext cx="818437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Lingual 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56841" y="3762626"/>
            <a:ext cx="2800415" cy="2647950"/>
            <a:chOff x="172535" y="3712055"/>
            <a:chExt cx="2800415" cy="264795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2150" y="3712055"/>
              <a:ext cx="2590800" cy="2647950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172535" y="5970804"/>
              <a:ext cx="42374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V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Forma libre 17"/>
          <p:cNvSpPr/>
          <p:nvPr/>
        </p:nvSpPr>
        <p:spPr>
          <a:xfrm>
            <a:off x="702527" y="4849405"/>
            <a:ext cx="1516566" cy="179795"/>
          </a:xfrm>
          <a:custGeom>
            <a:avLst/>
            <a:gdLst>
              <a:gd name="connsiteX0" fmla="*/ 0 w 1516566"/>
              <a:gd name="connsiteY0" fmla="*/ 146341 h 179795"/>
              <a:gd name="connsiteX1" fmla="*/ 55756 w 1516566"/>
              <a:gd name="connsiteY1" fmla="*/ 135190 h 179795"/>
              <a:gd name="connsiteX2" fmla="*/ 89210 w 1516566"/>
              <a:gd name="connsiteY2" fmla="*/ 146341 h 179795"/>
              <a:gd name="connsiteX3" fmla="*/ 144966 w 1516566"/>
              <a:gd name="connsiteY3" fmla="*/ 157493 h 179795"/>
              <a:gd name="connsiteX4" fmla="*/ 178419 w 1516566"/>
              <a:gd name="connsiteY4" fmla="*/ 168644 h 179795"/>
              <a:gd name="connsiteX5" fmla="*/ 312234 w 1516566"/>
              <a:gd name="connsiteY5" fmla="*/ 179795 h 179795"/>
              <a:gd name="connsiteX6" fmla="*/ 613317 w 1516566"/>
              <a:gd name="connsiteY6" fmla="*/ 168644 h 179795"/>
              <a:gd name="connsiteX7" fmla="*/ 713678 w 1516566"/>
              <a:gd name="connsiteY7" fmla="*/ 124039 h 179795"/>
              <a:gd name="connsiteX8" fmla="*/ 825190 w 1516566"/>
              <a:gd name="connsiteY8" fmla="*/ 90585 h 179795"/>
              <a:gd name="connsiteX9" fmla="*/ 892097 w 1516566"/>
              <a:gd name="connsiteY9" fmla="*/ 68283 h 179795"/>
              <a:gd name="connsiteX10" fmla="*/ 1182029 w 1516566"/>
              <a:gd name="connsiteY10" fmla="*/ 57132 h 179795"/>
              <a:gd name="connsiteX11" fmla="*/ 1248936 w 1516566"/>
              <a:gd name="connsiteY11" fmla="*/ 12527 h 179795"/>
              <a:gd name="connsiteX12" fmla="*/ 1293541 w 1516566"/>
              <a:gd name="connsiteY12" fmla="*/ 1375 h 179795"/>
              <a:gd name="connsiteX13" fmla="*/ 1516566 w 1516566"/>
              <a:gd name="connsiteY13" fmla="*/ 1375 h 17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6566" h="179795">
                <a:moveTo>
                  <a:pt x="0" y="146341"/>
                </a:moveTo>
                <a:cubicBezTo>
                  <a:pt x="18585" y="142624"/>
                  <a:pt x="36803" y="135190"/>
                  <a:pt x="55756" y="135190"/>
                </a:cubicBezTo>
                <a:cubicBezTo>
                  <a:pt x="67511" y="135190"/>
                  <a:pt x="77806" y="143490"/>
                  <a:pt x="89210" y="146341"/>
                </a:cubicBezTo>
                <a:cubicBezTo>
                  <a:pt x="107598" y="150938"/>
                  <a:pt x="126578" y="152896"/>
                  <a:pt x="144966" y="157493"/>
                </a:cubicBezTo>
                <a:cubicBezTo>
                  <a:pt x="156369" y="160344"/>
                  <a:pt x="166768" y="167091"/>
                  <a:pt x="178419" y="168644"/>
                </a:cubicBezTo>
                <a:cubicBezTo>
                  <a:pt x="222786" y="174559"/>
                  <a:pt x="267629" y="176078"/>
                  <a:pt x="312234" y="179795"/>
                </a:cubicBezTo>
                <a:cubicBezTo>
                  <a:pt x="412595" y="176078"/>
                  <a:pt x="513300" y="177737"/>
                  <a:pt x="613317" y="168644"/>
                </a:cubicBezTo>
                <a:cubicBezTo>
                  <a:pt x="696786" y="161056"/>
                  <a:pt x="658470" y="148576"/>
                  <a:pt x="713678" y="124039"/>
                </a:cubicBezTo>
                <a:cubicBezTo>
                  <a:pt x="768274" y="99774"/>
                  <a:pt x="775283" y="105557"/>
                  <a:pt x="825190" y="90585"/>
                </a:cubicBezTo>
                <a:cubicBezTo>
                  <a:pt x="847707" y="83830"/>
                  <a:pt x="868606" y="69186"/>
                  <a:pt x="892097" y="68283"/>
                </a:cubicBezTo>
                <a:lnTo>
                  <a:pt x="1182029" y="57132"/>
                </a:lnTo>
                <a:cubicBezTo>
                  <a:pt x="1286482" y="22312"/>
                  <a:pt x="1131991" y="79353"/>
                  <a:pt x="1248936" y="12527"/>
                </a:cubicBezTo>
                <a:cubicBezTo>
                  <a:pt x="1262243" y="4923"/>
                  <a:pt x="1278228" y="2013"/>
                  <a:pt x="1293541" y="1375"/>
                </a:cubicBezTo>
                <a:cubicBezTo>
                  <a:pt x="1367818" y="-1720"/>
                  <a:pt x="1442224" y="1375"/>
                  <a:pt x="1516566" y="137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0" name="Grupo 19"/>
          <p:cNvGrpSpPr/>
          <p:nvPr/>
        </p:nvGrpSpPr>
        <p:grpSpPr>
          <a:xfrm>
            <a:off x="7416697" y="119964"/>
            <a:ext cx="1552655" cy="563969"/>
            <a:chOff x="7473572" y="140212"/>
            <a:chExt cx="1552655" cy="563969"/>
          </a:xfrm>
        </p:grpSpPr>
        <p:sp>
          <p:nvSpPr>
            <p:cNvPr id="21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378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28904"/>
            <a:ext cx="9144000" cy="6858000"/>
            <a:chOff x="0" y="7974"/>
            <a:chExt cx="9144000" cy="6858000"/>
          </a:xfrm>
        </p:grpSpPr>
        <p:pic>
          <p:nvPicPr>
            <p:cNvPr id="4" name="Picture 2" descr="C:\Users\betina\Documents\LibroAnatomia\libroanatomia\mistallados\menu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974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24" name="CuadroTexto 23"/>
            <p:cNvSpPr txBox="1"/>
            <p:nvPr/>
          </p:nvSpPr>
          <p:spPr>
            <a:xfrm>
              <a:off x="26290" y="3402638"/>
              <a:ext cx="9117709" cy="3064280"/>
            </a:xfrm>
            <a:prstGeom prst="rect">
              <a:avLst/>
            </a:prstGeom>
            <a:solidFill>
              <a:srgbClr val="36497B"/>
            </a:solidFill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1" name="Rectángulo 30">
            <a:hlinkClick r:id="rId4" action="ppaction://hlinksldjump"/>
          </p:cNvPr>
          <p:cNvSpPr/>
          <p:nvPr/>
        </p:nvSpPr>
        <p:spPr>
          <a:xfrm>
            <a:off x="4158025" y="6548350"/>
            <a:ext cx="1439887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42909" y="1098835"/>
            <a:ext cx="6190757" cy="2207081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Por lo general no hay espacio para </a:t>
            </a:r>
            <a:r>
              <a:rPr lang="es-ES" sz="1600" b="1" dirty="0" err="1" smtClean="0">
                <a:solidFill>
                  <a:schemeClr val="tx1"/>
                </a:solidFill>
              </a:rPr>
              <a:t>erupcionar</a:t>
            </a:r>
            <a:r>
              <a:rPr lang="es-ES" sz="1600" b="1" dirty="0" smtClean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Se extraen cuando no hay oclusión, con el </a:t>
            </a:r>
            <a:r>
              <a:rPr lang="es-ES" sz="1600" b="1" dirty="0" smtClean="0">
                <a:solidFill>
                  <a:srgbClr val="FFC000"/>
                </a:solidFill>
              </a:rPr>
              <a:t>antagonista.</a:t>
            </a:r>
          </a:p>
          <a:p>
            <a:pPr algn="just"/>
            <a:endParaRPr lang="es-ES" sz="1600" b="1" dirty="0" smtClean="0">
              <a:solidFill>
                <a:schemeClr val="tx1"/>
              </a:solidFill>
            </a:endParaRP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Corona </a:t>
            </a:r>
            <a:r>
              <a:rPr lang="es-ES" sz="1600" b="1" dirty="0" smtClean="0">
                <a:solidFill>
                  <a:schemeClr val="tx1"/>
                </a:solidFill>
              </a:rPr>
              <a:t>más </a:t>
            </a:r>
            <a:r>
              <a:rPr lang="es-ES" sz="1600" b="1" dirty="0" smtClean="0">
                <a:solidFill>
                  <a:schemeClr val="tx1"/>
                </a:solidFill>
              </a:rPr>
              <a:t>estrecha, </a:t>
            </a:r>
            <a:r>
              <a:rPr lang="es-ES" sz="1600" b="1" dirty="0" err="1" smtClean="0">
                <a:solidFill>
                  <a:schemeClr val="tx1"/>
                </a:solidFill>
              </a:rPr>
              <a:t>mesio</a:t>
            </a:r>
            <a:r>
              <a:rPr lang="es-ES" sz="1600" b="1" dirty="0" smtClean="0">
                <a:solidFill>
                  <a:schemeClr val="tx1"/>
                </a:solidFill>
              </a:rPr>
              <a:t> distal, que la del 2</a:t>
            </a:r>
            <a:r>
              <a:rPr lang="es-ES" sz="1400" b="1" dirty="0" smtClean="0">
                <a:solidFill>
                  <a:schemeClr val="tx1"/>
                </a:solidFill>
              </a:rPr>
              <a:t>do</a:t>
            </a:r>
            <a:r>
              <a:rPr lang="es-ES" sz="1600" b="1" dirty="0" smtClean="0">
                <a:solidFill>
                  <a:schemeClr val="tx1"/>
                </a:solidFill>
              </a:rPr>
              <a:t> molar.</a:t>
            </a:r>
          </a:p>
          <a:p>
            <a:pPr algn="just"/>
            <a:endParaRPr lang="es-ES" sz="1600" b="1" dirty="0" smtClean="0">
              <a:solidFill>
                <a:schemeClr val="tx1"/>
              </a:solidFill>
            </a:endParaRP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 Característica principal, la conicidad de las raíces fusionadas y presencia de una bifurcación.  </a:t>
            </a:r>
            <a:r>
              <a:rPr lang="es-ES" sz="1600" b="1" dirty="0" err="1" smtClean="0">
                <a:solidFill>
                  <a:schemeClr val="tx1"/>
                </a:solidFill>
              </a:rPr>
              <a:t>Oclusalmente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</a:rPr>
              <a:t>están casi siempre en mal posición.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497669" y="137654"/>
            <a:ext cx="1091351" cy="64735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48  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3</a:t>
            </a:r>
            <a:r>
              <a:rPr lang="es-ES" sz="1400" b="1" dirty="0" smtClean="0">
                <a:solidFill>
                  <a:schemeClr val="tx1"/>
                </a:solidFill>
              </a:rPr>
              <a:t>er</a:t>
            </a:r>
            <a:r>
              <a:rPr lang="es-ES" sz="1600" b="1" dirty="0" smtClean="0">
                <a:solidFill>
                  <a:schemeClr val="tx1"/>
                </a:solidFill>
              </a:rPr>
              <a:t> molar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7483479" y="179349"/>
            <a:ext cx="1552655" cy="563969"/>
            <a:chOff x="7473572" y="140212"/>
            <a:chExt cx="1552655" cy="563969"/>
          </a:xfrm>
        </p:grpSpPr>
        <p:sp>
          <p:nvSpPr>
            <p:cNvPr id="15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02" y="3773493"/>
            <a:ext cx="3592855" cy="257017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223824" y="3773493"/>
            <a:ext cx="3617276" cy="257017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5302" y="1543050"/>
            <a:ext cx="2135886" cy="1820016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cxnSp>
        <p:nvCxnSpPr>
          <p:cNvPr id="9" name="Conector recto de flecha 8"/>
          <p:cNvCxnSpPr/>
          <p:nvPr/>
        </p:nvCxnSpPr>
        <p:spPr>
          <a:xfrm>
            <a:off x="208687" y="4327964"/>
            <a:ext cx="591413" cy="497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>
            <a:off x="7303770" y="1588770"/>
            <a:ext cx="68580" cy="29718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-0.01267 0.070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138860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3318856" y="193674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541254" y="797174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4" action="ppaction://hlinksldjump"/>
              </a:rPr>
              <a:t>Palatino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802682" y="4097596"/>
            <a:ext cx="4623390" cy="1366876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Parecida al 11, cresta incisal redondeada y los ángulos M , y D también.</a:t>
            </a:r>
          </a:p>
          <a:p>
            <a:pPr algn="just"/>
            <a:endParaRPr lang="es-ES" sz="1600" b="1" dirty="0" smtClean="0">
              <a:solidFill>
                <a:schemeClr val="tx1"/>
              </a:solidFill>
            </a:endParaRP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Más convexa que la del central, excepto en algunas formas cuadradas y planas.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hlinkClick r:id="rId5" action="ppaction://hlinksldjump"/>
          </p:cNvPr>
          <p:cNvSpPr/>
          <p:nvPr/>
        </p:nvSpPr>
        <p:spPr>
          <a:xfrm>
            <a:off x="4429893" y="6394817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16" name="Rectángulo 15">
            <a:hlinkClick r:id="rId6" action="ppaction://hlinksldjump"/>
          </p:cNvPr>
          <p:cNvSpPr/>
          <p:nvPr/>
        </p:nvSpPr>
        <p:spPr>
          <a:xfrm>
            <a:off x="6562686" y="828042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7" name="Rectángulo 16">
            <a:hlinkClick r:id="rId6" action="ppaction://hlinksldjump"/>
          </p:cNvPr>
          <p:cNvSpPr/>
          <p:nvPr/>
        </p:nvSpPr>
        <p:spPr>
          <a:xfrm>
            <a:off x="5117360" y="1062778"/>
            <a:ext cx="1083648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6" action="ppaction://hlinksldjump"/>
              </a:rPr>
              <a:t>Distal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497" y="1184386"/>
            <a:ext cx="2266783" cy="229183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75955" y="51466"/>
            <a:ext cx="2207326" cy="6285884"/>
            <a:chOff x="170225" y="51466"/>
            <a:chExt cx="2207326" cy="628588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0225" y="1033109"/>
              <a:ext cx="1713150" cy="5304241"/>
            </a:xfrm>
            <a:prstGeom prst="rect">
              <a:avLst/>
            </a:prstGeom>
          </p:spPr>
        </p:pic>
        <p:grpSp>
          <p:nvGrpSpPr>
            <p:cNvPr id="8" name="Grupo 7"/>
            <p:cNvGrpSpPr/>
            <p:nvPr/>
          </p:nvGrpSpPr>
          <p:grpSpPr>
            <a:xfrm>
              <a:off x="170225" y="51466"/>
              <a:ext cx="2207326" cy="1479639"/>
              <a:chOff x="170225" y="90951"/>
              <a:chExt cx="2207326" cy="1479639"/>
            </a:xfrm>
          </p:grpSpPr>
          <p:sp>
            <p:nvSpPr>
              <p:cNvPr id="2" name="Rectángulo 1"/>
              <p:cNvSpPr/>
              <p:nvPr/>
            </p:nvSpPr>
            <p:spPr>
              <a:xfrm>
                <a:off x="170225" y="90951"/>
                <a:ext cx="2207326" cy="584775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>
                <a:spAutoFit/>
              </a:bodyPr>
              <a:lstStyle/>
              <a:p>
                <a:r>
                  <a:rPr lang="es-ES" sz="1600" b="1" dirty="0" smtClean="0">
                    <a:solidFill>
                      <a:srgbClr val="36497B"/>
                    </a:solidFill>
                  </a:rPr>
                  <a:t>                  12</a:t>
                </a:r>
              </a:p>
              <a:p>
                <a:r>
                  <a:rPr lang="es-ES" sz="1600" b="1" dirty="0" smtClean="0">
                    <a:solidFill>
                      <a:srgbClr val="36497B"/>
                    </a:solidFill>
                  </a:rPr>
                  <a:t> Incisivo lateral derecho</a:t>
                </a:r>
                <a:endParaRPr lang="es-MX" sz="1600" b="1" dirty="0">
                  <a:solidFill>
                    <a:srgbClr val="36497B"/>
                  </a:solidFill>
                </a:endParaRPr>
              </a:p>
            </p:txBody>
          </p:sp>
          <p:sp>
            <p:nvSpPr>
              <p:cNvPr id="22" name="Rectángulo 21"/>
              <p:cNvSpPr/>
              <p:nvPr/>
            </p:nvSpPr>
            <p:spPr>
              <a:xfrm>
                <a:off x="915002" y="1232036"/>
                <a:ext cx="1058016" cy="338554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Vestibular 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6072" y="2706725"/>
            <a:ext cx="2601450" cy="3637921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>
            <a:off x="6347320" y="4534151"/>
            <a:ext cx="430732" cy="82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8300751" y="4358634"/>
            <a:ext cx="78129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Incisal  </a:t>
            </a:r>
            <a:endParaRPr lang="es-MX" sz="1600" b="1" dirty="0">
              <a:solidFill>
                <a:schemeClr val="tx1"/>
              </a:solidFill>
            </a:endParaRPr>
          </a:p>
        </p:txBody>
      </p:sp>
      <p:cxnSp>
        <p:nvCxnSpPr>
          <p:cNvPr id="18" name="Conector recto de flecha 17"/>
          <p:cNvCxnSpPr/>
          <p:nvPr/>
        </p:nvCxnSpPr>
        <p:spPr>
          <a:xfrm>
            <a:off x="3611294" y="1603767"/>
            <a:ext cx="30945" cy="4393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o 26"/>
          <p:cNvGrpSpPr/>
          <p:nvPr/>
        </p:nvGrpSpPr>
        <p:grpSpPr>
          <a:xfrm>
            <a:off x="7529386" y="-43745"/>
            <a:ext cx="1552655" cy="563969"/>
            <a:chOff x="7473572" y="140212"/>
            <a:chExt cx="1552655" cy="563969"/>
          </a:xfrm>
        </p:grpSpPr>
        <p:sp>
          <p:nvSpPr>
            <p:cNvPr id="28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4929547" y="1768985"/>
            <a:ext cx="409902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/>
              <a:t>Se </a:t>
            </a:r>
            <a:r>
              <a:rPr lang="es-ES" sz="1600" b="1" dirty="0"/>
              <a:t>curva </a:t>
            </a:r>
            <a:r>
              <a:rPr lang="es-ES" sz="1600" b="1" dirty="0" smtClean="0"/>
              <a:t>la </a:t>
            </a:r>
            <a:r>
              <a:rPr lang="es-ES" sz="1600" b="1" dirty="0"/>
              <a:t>línea cervical hacia el borde </a:t>
            </a:r>
            <a:r>
              <a:rPr lang="es-ES" sz="1600" b="1" dirty="0" err="1" smtClean="0"/>
              <a:t>incisal</a:t>
            </a:r>
            <a:r>
              <a:rPr lang="es-ES" sz="1600" b="1" dirty="0" smtClean="0"/>
              <a:t>.</a:t>
            </a:r>
          </a:p>
          <a:p>
            <a:pPr algn="just"/>
            <a:r>
              <a:rPr lang="es-ES" sz="1600" b="1" dirty="0" smtClean="0"/>
              <a:t>Cresta </a:t>
            </a:r>
            <a:r>
              <a:rPr lang="es-ES" sz="1600" b="1" dirty="0"/>
              <a:t>incisal es gruesa.</a:t>
            </a:r>
            <a:endParaRPr lang="es-MX" sz="1600" b="1" dirty="0"/>
          </a:p>
        </p:txBody>
      </p:sp>
    </p:spTree>
    <p:extLst>
      <p:ext uri="{BB962C8B-B14F-4D97-AF65-F5344CB8AC3E}">
        <p14:creationId xmlns:p14="http://schemas.microsoft.com/office/powerpoint/2010/main" val="20838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500"/>
                            </p:stCondLst>
                            <p:childTnLst>
                              <p:par>
                                <p:cTn id="32" presetID="37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736 -7.40741E-7 L -0.0066 0.04838 C -0.004 0.05972 2.22222E-6 0.06667 0.00347 0.06667 C 0.00798 0.06667 0.0118 0.05972 0.01441 0.04838 L 0.02708 -7.40741E-7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3051912" y="366012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948971" y="2239495"/>
            <a:ext cx="1058016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4" action="ppaction://hlinksldjump"/>
              </a:rPr>
              <a:t>Vestibular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841640" y="1366644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Palatino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4803465" y="2336498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Incisal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hlinkClick r:id="rId6" action="ppaction://hlinksldjump"/>
          </p:cNvPr>
          <p:cNvSpPr/>
          <p:nvPr/>
        </p:nvSpPr>
        <p:spPr>
          <a:xfrm>
            <a:off x="4375895" y="6519446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5540687" y="4148547"/>
            <a:ext cx="1913750" cy="1570322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Borde inciso distal, </a:t>
            </a:r>
            <a:r>
              <a:rPr lang="es-ES" sz="1600" b="1" dirty="0">
                <a:solidFill>
                  <a:schemeClr val="tx1"/>
                </a:solidFill>
              </a:rPr>
              <a:t>tiende a ser más redondeado </a:t>
            </a:r>
            <a:endParaRPr lang="es-MX" sz="1600" b="1" dirty="0">
              <a:solidFill>
                <a:srgbClr val="36497B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97964" y="157352"/>
            <a:ext cx="2436184" cy="6157657"/>
            <a:chOff x="197964" y="157352"/>
            <a:chExt cx="2436184" cy="6157657"/>
          </a:xfrm>
        </p:grpSpPr>
        <p:grpSp>
          <p:nvGrpSpPr>
            <p:cNvPr id="13" name="Grupo 12"/>
            <p:cNvGrpSpPr/>
            <p:nvPr/>
          </p:nvGrpSpPr>
          <p:grpSpPr>
            <a:xfrm>
              <a:off x="197964" y="1135383"/>
              <a:ext cx="2436184" cy="5179626"/>
              <a:chOff x="6674305" y="1349161"/>
              <a:chExt cx="2231476" cy="4844375"/>
            </a:xfrm>
          </p:grpSpPr>
          <p:pic>
            <p:nvPicPr>
              <p:cNvPr id="14" name="Imagen 1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00" t="4467" r="13642" b="4035"/>
              <a:stretch/>
            </p:blipFill>
            <p:spPr>
              <a:xfrm>
                <a:off x="6674305" y="1355251"/>
                <a:ext cx="1423026" cy="4838285"/>
              </a:xfrm>
              <a:prstGeom prst="rect">
                <a:avLst/>
              </a:prstGeom>
            </p:spPr>
          </p:pic>
          <p:sp>
            <p:nvSpPr>
              <p:cNvPr id="15" name="Rectángulo 14"/>
              <p:cNvSpPr/>
              <p:nvPr/>
            </p:nvSpPr>
            <p:spPr>
              <a:xfrm>
                <a:off x="8039507" y="1349161"/>
                <a:ext cx="866274" cy="290843"/>
              </a:xfrm>
              <a:prstGeom prst="rect">
                <a:avLst/>
              </a:prstGeom>
              <a:solidFill>
                <a:srgbClr val="7F7F7F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err="1" smtClean="0">
                    <a:solidFill>
                      <a:schemeClr val="bg1"/>
                    </a:solidFill>
                  </a:rPr>
                  <a:t>Mesial</a:t>
                </a:r>
                <a:r>
                  <a:rPr lang="es-ES" sz="1600" b="1" dirty="0" smtClean="0">
                    <a:solidFill>
                      <a:schemeClr val="bg1"/>
                    </a:solidFill>
                  </a:rPr>
                  <a:t> </a:t>
                </a:r>
                <a:endParaRPr lang="es-MX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" name="Rectángulo 1"/>
            <p:cNvSpPr/>
            <p:nvPr/>
          </p:nvSpPr>
          <p:spPr>
            <a:xfrm>
              <a:off x="460467" y="157352"/>
              <a:ext cx="1583675" cy="59226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36497B"/>
                  </a:solidFill>
                </a:rPr>
                <a:t>12    Incisivo </a:t>
              </a:r>
            </a:p>
            <a:p>
              <a:pPr algn="ctr"/>
              <a:r>
                <a:rPr lang="es-ES" sz="1600" b="1" dirty="0" smtClean="0">
                  <a:solidFill>
                    <a:srgbClr val="36497B"/>
                  </a:solidFill>
                </a:rPr>
                <a:t>lateral derecho</a:t>
              </a:r>
              <a:endParaRPr lang="es-MX" sz="1600" b="1" dirty="0">
                <a:solidFill>
                  <a:srgbClr val="36497B"/>
                </a:solidFill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7454437" y="1241808"/>
            <a:ext cx="1585358" cy="5167124"/>
            <a:chOff x="3955342" y="485169"/>
            <a:chExt cx="2113598" cy="5887482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3" t="6755" r="10794" b="2933"/>
            <a:stretch/>
          </p:blipFill>
          <p:spPr>
            <a:xfrm>
              <a:off x="3955342" y="602849"/>
              <a:ext cx="1908121" cy="5769802"/>
            </a:xfrm>
            <a:prstGeom prst="rect">
              <a:avLst/>
            </a:prstGeom>
          </p:spPr>
        </p:pic>
        <p:sp>
          <p:nvSpPr>
            <p:cNvPr id="21" name="Rectángulo 20"/>
            <p:cNvSpPr/>
            <p:nvPr/>
          </p:nvSpPr>
          <p:spPr>
            <a:xfrm>
              <a:off x="5075451" y="485169"/>
              <a:ext cx="993489" cy="311835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Distal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ángulo 6"/>
          <p:cNvSpPr/>
          <p:nvPr/>
        </p:nvSpPr>
        <p:spPr>
          <a:xfrm>
            <a:off x="1842847" y="4256360"/>
            <a:ext cx="2171369" cy="584775"/>
          </a:xfrm>
          <a:prstGeom prst="rect">
            <a:avLst/>
          </a:prstGeom>
          <a:solidFill>
            <a:srgbClr val="7F7F7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Cresta marginal </a:t>
            </a:r>
            <a:r>
              <a:rPr lang="es-ES" sz="1600" b="1" dirty="0" err="1" smtClean="0">
                <a:solidFill>
                  <a:schemeClr val="bg1"/>
                </a:solidFill>
              </a:rPr>
              <a:t>mesial</a:t>
            </a:r>
            <a:r>
              <a:rPr lang="es-ES" sz="1600" b="1" dirty="0" smtClean="0">
                <a:solidFill>
                  <a:schemeClr val="bg1"/>
                </a:solidFill>
              </a:rPr>
              <a:t>    </a:t>
            </a:r>
            <a:r>
              <a:rPr lang="es-ES" sz="1600" b="1" dirty="0">
                <a:solidFill>
                  <a:schemeClr val="bg1"/>
                </a:solidFill>
              </a:rPr>
              <a:t>es ancha y corta</a:t>
            </a:r>
            <a:endParaRPr lang="es-MX" sz="1600" dirty="0">
              <a:solidFill>
                <a:schemeClr val="bg1"/>
              </a:solidFill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7487140" y="84027"/>
            <a:ext cx="1552655" cy="563969"/>
            <a:chOff x="7473572" y="140212"/>
            <a:chExt cx="1552655" cy="563969"/>
          </a:xfrm>
        </p:grpSpPr>
        <p:sp>
          <p:nvSpPr>
            <p:cNvPr id="27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56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0016" y="-1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3450613" y="199867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89767" y="174572"/>
            <a:ext cx="1621985" cy="584775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36497B"/>
                </a:solidFill>
              </a:rPr>
              <a:t>     12   Incisivo</a:t>
            </a:r>
          </a:p>
          <a:p>
            <a:r>
              <a:rPr lang="es-ES" sz="1600" b="1" dirty="0" smtClean="0">
                <a:solidFill>
                  <a:srgbClr val="36497B"/>
                </a:solidFill>
              </a:rPr>
              <a:t> lateral derecho</a:t>
            </a:r>
            <a:endParaRPr lang="es-MX" sz="1600" b="1" dirty="0">
              <a:solidFill>
                <a:srgbClr val="36497B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894028" y="1178404"/>
            <a:ext cx="1058016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4" action="ppaction://hlinksldjump"/>
              </a:rPr>
              <a:t>Vestibular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6" name="Rectángulo 25">
            <a:hlinkClick r:id="rId5" action="ppaction://hlinksldjump"/>
          </p:cNvPr>
          <p:cNvSpPr/>
          <p:nvPr/>
        </p:nvSpPr>
        <p:spPr>
          <a:xfrm>
            <a:off x="2715016" y="2040359"/>
            <a:ext cx="866274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560259" y="1234845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Distal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hlinkClick r:id="rId6" action="ppaction://hlinksldjump"/>
          </p:cNvPr>
          <p:cNvSpPr/>
          <p:nvPr/>
        </p:nvSpPr>
        <p:spPr>
          <a:xfrm>
            <a:off x="4158024" y="6548350"/>
            <a:ext cx="1581577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0" y="933919"/>
            <a:ext cx="1984872" cy="555936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327285" y="3501040"/>
            <a:ext cx="2248003" cy="307777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chemeClr val="bg1"/>
                </a:solidFill>
              </a:rPr>
              <a:t>Borde incisal delgado, recto</a:t>
            </a:r>
            <a:endParaRPr lang="es-MX" sz="14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8850" y="1419726"/>
            <a:ext cx="4247137" cy="1821479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5185611" y="1512235"/>
            <a:ext cx="3389677" cy="798231"/>
            <a:chOff x="6913756" y="1833613"/>
            <a:chExt cx="1875945" cy="356491"/>
          </a:xfrm>
        </p:grpSpPr>
        <p:cxnSp>
          <p:nvCxnSpPr>
            <p:cNvPr id="8" name="Conector recto de flecha 7"/>
            <p:cNvCxnSpPr/>
            <p:nvPr/>
          </p:nvCxnSpPr>
          <p:spPr>
            <a:xfrm>
              <a:off x="6913756" y="1833613"/>
              <a:ext cx="245327" cy="16581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/>
            <p:cNvCxnSpPr/>
            <p:nvPr/>
          </p:nvCxnSpPr>
          <p:spPr>
            <a:xfrm flipH="1">
              <a:off x="8676089" y="1999423"/>
              <a:ext cx="113612" cy="1906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o 19"/>
          <p:cNvGrpSpPr/>
          <p:nvPr/>
        </p:nvGrpSpPr>
        <p:grpSpPr>
          <a:xfrm>
            <a:off x="7493332" y="97739"/>
            <a:ext cx="1552655" cy="563969"/>
            <a:chOff x="7473572" y="140212"/>
            <a:chExt cx="1552655" cy="563969"/>
          </a:xfrm>
        </p:grpSpPr>
        <p:sp>
          <p:nvSpPr>
            <p:cNvPr id="21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sp>
        <p:nvSpPr>
          <p:cNvPr id="11" name="Rectángulo 10"/>
          <p:cNvSpPr/>
          <p:nvPr/>
        </p:nvSpPr>
        <p:spPr>
          <a:xfrm>
            <a:off x="6035040" y="4032504"/>
            <a:ext cx="2157984" cy="1737360"/>
          </a:xfrm>
          <a:prstGeom prst="rect">
            <a:avLst/>
          </a:prstGeom>
          <a:solidFill>
            <a:srgbClr val="E5D7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9" name="Grupo 8"/>
          <p:cNvGrpSpPr/>
          <p:nvPr/>
        </p:nvGrpSpPr>
        <p:grpSpPr>
          <a:xfrm>
            <a:off x="1737017" y="4144014"/>
            <a:ext cx="7187526" cy="1724247"/>
            <a:chOff x="1737017" y="4144014"/>
            <a:chExt cx="7187526" cy="1724247"/>
          </a:xfrm>
        </p:grpSpPr>
        <p:sp>
          <p:nvSpPr>
            <p:cNvPr id="25" name="Rectángulo 24"/>
            <p:cNvSpPr/>
            <p:nvPr/>
          </p:nvSpPr>
          <p:spPr>
            <a:xfrm>
              <a:off x="1737017" y="4144014"/>
              <a:ext cx="961825" cy="338554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Palatino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2070158" y="4783494"/>
              <a:ext cx="6854385" cy="1084767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S" sz="1600" b="1" dirty="0" smtClean="0">
                  <a:solidFill>
                    <a:schemeClr val="tx1"/>
                  </a:solidFill>
                </a:rPr>
                <a:t>Crestas </a:t>
              </a:r>
              <a:r>
                <a:rPr lang="es-ES" sz="1600" b="1" dirty="0">
                  <a:solidFill>
                    <a:schemeClr val="tx1"/>
                  </a:solidFill>
                </a:rPr>
                <a:t>marginales muy marcadas y su cíngulo es 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prominente. </a:t>
              </a:r>
            </a:p>
            <a:p>
              <a:pPr algn="just"/>
              <a:r>
                <a:rPr lang="es-ES" sz="1600" b="1" dirty="0" smtClean="0">
                  <a:solidFill>
                    <a:schemeClr val="tx1"/>
                  </a:solidFill>
                </a:rPr>
                <a:t>Tiende  </a:t>
              </a:r>
              <a:r>
                <a:rPr lang="es-ES" sz="1600" b="1" dirty="0">
                  <a:solidFill>
                    <a:schemeClr val="tx1"/>
                  </a:solidFill>
                </a:rPr>
                <a:t>a presentar profundos surcos de desarrollo dentro de la fosa lingual, en el punto en el que se une al cíngulo; este diente se estrecha hacia 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lingual.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96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2" accel="6000" decel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974"/>
            <a:ext cx="9144000" cy="685800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2771496" y="373986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8" name="Rectángulo 27">
            <a:hlinkClick r:id="rId4" action="ppaction://hlinksldjump"/>
          </p:cNvPr>
          <p:cNvSpPr/>
          <p:nvPr/>
        </p:nvSpPr>
        <p:spPr>
          <a:xfrm>
            <a:off x="5525625" y="1100987"/>
            <a:ext cx="818850" cy="285817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4" action="ppaction://hlinksldjump"/>
              </a:rPr>
              <a:t>Incisal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889262" y="1103092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4" action="ppaction://hlinksldjump"/>
              </a:rPr>
              <a:t>Palatino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3248829" y="1123069"/>
            <a:ext cx="680861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5" action="ppaction://hlinksldjump"/>
              </a:rPr>
              <a:t>Distal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40" name="Rectángulo 39">
            <a:hlinkClick r:id="rId5" action="ppaction://hlinksldjump"/>
          </p:cNvPr>
          <p:cNvSpPr/>
          <p:nvPr/>
        </p:nvSpPr>
        <p:spPr>
          <a:xfrm>
            <a:off x="4370864" y="1103092"/>
            <a:ext cx="762416" cy="323752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30" name="Rectángulo 29">
            <a:hlinkClick r:id="rId6" action="ppaction://hlinksldjump"/>
          </p:cNvPr>
          <p:cNvSpPr/>
          <p:nvPr/>
        </p:nvSpPr>
        <p:spPr>
          <a:xfrm>
            <a:off x="4158025" y="6548350"/>
            <a:ext cx="1569008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2152400" y="5104803"/>
            <a:ext cx="5961760" cy="129333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>
                <a:solidFill>
                  <a:schemeClr val="tx1"/>
                </a:solidFill>
              </a:rPr>
              <a:t>Lóbulo central </a:t>
            </a:r>
            <a:r>
              <a:rPr lang="es-ES" sz="1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D7D31"/>
                </a:solidFill>
              </a:rPr>
              <a:t>más desarrollado.</a:t>
            </a: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 La cúspide </a:t>
            </a:r>
            <a:r>
              <a:rPr lang="es-ES" sz="1600" b="1" dirty="0">
                <a:solidFill>
                  <a:schemeClr val="tx1"/>
                </a:solidFill>
              </a:rPr>
              <a:t>esta al centro del diente es </a:t>
            </a:r>
            <a:r>
              <a:rPr lang="es-ES" sz="1600" b="1" dirty="0" smtClean="0">
                <a:solidFill>
                  <a:schemeClr val="tx1"/>
                </a:solidFill>
              </a:rPr>
              <a:t>más </a:t>
            </a:r>
            <a:r>
              <a:rPr lang="es-ES" sz="1600" b="1" dirty="0">
                <a:solidFill>
                  <a:schemeClr val="tx1"/>
                </a:solidFill>
              </a:rPr>
              <a:t>prominente </a:t>
            </a:r>
            <a:r>
              <a:rPr lang="es-ES" sz="1600" b="1" dirty="0" smtClean="0">
                <a:solidFill>
                  <a:schemeClr val="tx1"/>
                </a:solidFill>
              </a:rPr>
              <a:t>ligeramente. </a:t>
            </a: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 Su cúspide </a:t>
            </a:r>
            <a:r>
              <a:rPr lang="es-ES" sz="1600" b="1" dirty="0">
                <a:solidFill>
                  <a:schemeClr val="tx1"/>
                </a:solidFill>
              </a:rPr>
              <a:t>carga al lado </a:t>
            </a:r>
            <a:r>
              <a:rPr lang="es-ES" sz="1600" b="1" dirty="0" err="1" smtClean="0">
                <a:solidFill>
                  <a:schemeClr val="tx1"/>
                </a:solidFill>
              </a:rPr>
              <a:t>mesial</a:t>
            </a:r>
            <a:r>
              <a:rPr lang="es-ES" sz="1600" b="1" dirty="0" smtClean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La </a:t>
            </a:r>
            <a:r>
              <a:rPr lang="es-ES" sz="1600" b="1" dirty="0">
                <a:solidFill>
                  <a:schemeClr val="tx1"/>
                </a:solidFill>
              </a:rPr>
              <a:t>vertiente </a:t>
            </a:r>
            <a:r>
              <a:rPr lang="es-ES" sz="1600" b="1" dirty="0" err="1">
                <a:solidFill>
                  <a:srgbClr val="36497B"/>
                </a:solidFill>
              </a:rPr>
              <a:t>mesial</a:t>
            </a:r>
            <a:r>
              <a:rPr lang="es-ES" sz="1600" b="1" dirty="0">
                <a:solidFill>
                  <a:schemeClr val="tx1"/>
                </a:solidFill>
              </a:rPr>
              <a:t> es </a:t>
            </a:r>
            <a:r>
              <a:rPr lang="es-ES" sz="1600" b="1" dirty="0" smtClean="0">
                <a:solidFill>
                  <a:schemeClr val="tx1"/>
                </a:solidFill>
              </a:rPr>
              <a:t>más </a:t>
            </a:r>
            <a:r>
              <a:rPr lang="es-ES" sz="1600" b="1" dirty="0">
                <a:solidFill>
                  <a:schemeClr val="tx1"/>
                </a:solidFill>
              </a:rPr>
              <a:t>recta que la </a:t>
            </a:r>
            <a:r>
              <a:rPr lang="es-ES" sz="1600" b="1" dirty="0" smtClean="0">
                <a:solidFill>
                  <a:schemeClr val="tx1"/>
                </a:solidFill>
              </a:rPr>
              <a:t>distal.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1632718" y="4758915"/>
            <a:ext cx="234781" cy="1600438"/>
          </a:xfrm>
          <a:prstGeom prst="rect">
            <a:avLst/>
          </a:prstGeom>
          <a:solidFill>
            <a:srgbClr val="36497B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sz="1400" dirty="0" err="1" smtClean="0">
                <a:solidFill>
                  <a:schemeClr val="bg1"/>
                </a:solidFill>
              </a:rPr>
              <a:t>MesiaI</a:t>
            </a:r>
            <a:endParaRPr lang="es-ES" sz="1400" dirty="0" smtClean="0">
              <a:solidFill>
                <a:schemeClr val="bg1"/>
              </a:solidFill>
            </a:endParaRPr>
          </a:p>
          <a:p>
            <a:endParaRPr lang="es-MX" sz="1400" dirty="0">
              <a:solidFill>
                <a:schemeClr val="bg1"/>
              </a:solidFill>
            </a:endParaRPr>
          </a:p>
        </p:txBody>
      </p:sp>
      <p:pic>
        <p:nvPicPr>
          <p:cNvPr id="20" name="Picture 11" descr="IMAGEN  1 07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72" y="2092989"/>
            <a:ext cx="3161142" cy="2758638"/>
          </a:xfrm>
          <a:prstGeom prst="rect">
            <a:avLst/>
          </a:prstGeom>
          <a:noFill/>
          <a:extLst/>
        </p:spPr>
      </p:pic>
      <p:grpSp>
        <p:nvGrpSpPr>
          <p:cNvPr id="7" name="Grupo 6"/>
          <p:cNvGrpSpPr/>
          <p:nvPr/>
        </p:nvGrpSpPr>
        <p:grpSpPr>
          <a:xfrm>
            <a:off x="75300" y="374011"/>
            <a:ext cx="1573560" cy="5876341"/>
            <a:chOff x="75300" y="374011"/>
            <a:chExt cx="1573560" cy="5876341"/>
          </a:xfrm>
        </p:grpSpPr>
        <p:sp>
          <p:nvSpPr>
            <p:cNvPr id="35" name="Rectángulo 34"/>
            <p:cNvSpPr/>
            <p:nvPr/>
          </p:nvSpPr>
          <p:spPr>
            <a:xfrm>
              <a:off x="99930" y="374011"/>
              <a:ext cx="1117667" cy="438985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13  Canino 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300" y="1086031"/>
              <a:ext cx="1573560" cy="5164321"/>
            </a:xfrm>
            <a:prstGeom prst="rect">
              <a:avLst/>
            </a:prstGeom>
          </p:spPr>
        </p:pic>
      </p:grpSp>
      <p:sp>
        <p:nvSpPr>
          <p:cNvPr id="23" name="Rectángulo 22"/>
          <p:cNvSpPr/>
          <p:nvPr/>
        </p:nvSpPr>
        <p:spPr>
          <a:xfrm>
            <a:off x="1384593" y="2900487"/>
            <a:ext cx="1058016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Vestibular 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31" y="2067403"/>
            <a:ext cx="2367212" cy="2811763"/>
          </a:xfrm>
          <a:prstGeom prst="rect">
            <a:avLst/>
          </a:prstGeom>
        </p:spPr>
      </p:pic>
      <p:cxnSp>
        <p:nvCxnSpPr>
          <p:cNvPr id="3" name="Conector recto de flecha 2"/>
          <p:cNvCxnSpPr/>
          <p:nvPr/>
        </p:nvCxnSpPr>
        <p:spPr>
          <a:xfrm>
            <a:off x="3404434" y="2362830"/>
            <a:ext cx="0" cy="5376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Grupo 20"/>
          <p:cNvGrpSpPr/>
          <p:nvPr/>
        </p:nvGrpSpPr>
        <p:grpSpPr>
          <a:xfrm>
            <a:off x="7442359" y="157342"/>
            <a:ext cx="1552655" cy="563969"/>
            <a:chOff x="7473572" y="140212"/>
            <a:chExt cx="1552655" cy="563969"/>
          </a:xfrm>
        </p:grpSpPr>
        <p:sp>
          <p:nvSpPr>
            <p:cNvPr id="22" name="CuadroTexto 21"/>
            <p:cNvSpPr txBox="1"/>
            <p:nvPr/>
          </p:nvSpPr>
          <p:spPr>
            <a:xfrm>
              <a:off x="7473572" y="261102"/>
              <a:ext cx="1037852" cy="4154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 smtClean="0"/>
                <a:t>Proyecto</a:t>
              </a:r>
            </a:p>
            <a:p>
              <a:r>
                <a:rPr lang="es-MX" sz="1000" dirty="0" smtClean="0"/>
                <a:t> PAPIME </a:t>
              </a:r>
              <a:r>
                <a:rPr lang="es-ES" sz="1000" b="1" dirty="0" smtClean="0"/>
                <a:t>202815 </a:t>
              </a:r>
              <a:endParaRPr lang="es-MX" sz="1000" b="1" dirty="0"/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424" y="140212"/>
              <a:ext cx="514803" cy="563969"/>
            </a:xfrm>
            <a:prstGeom prst="rect">
              <a:avLst/>
            </a:prstGeom>
          </p:spPr>
        </p:pic>
      </p:grpSp>
      <p:cxnSp>
        <p:nvCxnSpPr>
          <p:cNvPr id="9" name="Conector recto de flecha 8"/>
          <p:cNvCxnSpPr/>
          <p:nvPr/>
        </p:nvCxnSpPr>
        <p:spPr>
          <a:xfrm flipH="1">
            <a:off x="7616728" y="3472308"/>
            <a:ext cx="344557" cy="40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8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" presetID="2" presetClass="entr" presetSubtype="6" accel="6000" decel="6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4.16667E-6 0.0886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" presetID="53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5" r="4283" b="76984"/>
          <a:stretch/>
        </p:blipFill>
        <p:spPr>
          <a:xfrm rot="16200000">
            <a:off x="-1140488" y="3081904"/>
            <a:ext cx="5132480" cy="1659440"/>
          </a:xfrm>
          <a:prstGeom prst="rect">
            <a:avLst/>
          </a:prstGeom>
        </p:spPr>
      </p:pic>
      <p:pic>
        <p:nvPicPr>
          <p:cNvPr id="30" name="Picture 2" descr="C:\Users\betina\Documents\LibroAnatomia\libroanatomia\mistallados\menu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54320" y="28904"/>
            <a:ext cx="9465894" cy="6858000"/>
          </a:xfrm>
          <a:prstGeom prst="rect">
            <a:avLst/>
          </a:prstGeom>
          <a:noFill/>
        </p:spPr>
      </p:pic>
      <p:sp>
        <p:nvSpPr>
          <p:cNvPr id="39" name="CuadroTexto 38"/>
          <p:cNvSpPr txBox="1"/>
          <p:nvPr/>
        </p:nvSpPr>
        <p:spPr>
          <a:xfrm>
            <a:off x="2743200" y="191850"/>
            <a:ext cx="2983832" cy="369332"/>
          </a:xfrm>
          <a:prstGeom prst="rect">
            <a:avLst/>
          </a:prstGeom>
          <a:solidFill>
            <a:srgbClr val="36497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Anatomía dental permanente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2" name="Rectángulo 31">
            <a:hlinkClick r:id="rId5" action="ppaction://hlinksldjump"/>
          </p:cNvPr>
          <p:cNvSpPr/>
          <p:nvPr/>
        </p:nvSpPr>
        <p:spPr>
          <a:xfrm>
            <a:off x="4158025" y="6548350"/>
            <a:ext cx="1569007" cy="338554"/>
          </a:xfrm>
          <a:prstGeom prst="rect">
            <a:avLst/>
          </a:prstGeom>
          <a:solidFill>
            <a:srgbClr val="70665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Menú anterior 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1556747" y="2371171"/>
            <a:ext cx="1058016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hlinkClick r:id="rId6" action="ppaction://hlinksldjump"/>
              </a:rPr>
              <a:t>Vestibular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36" name="Grupo 35"/>
          <p:cNvGrpSpPr/>
          <p:nvPr/>
        </p:nvGrpSpPr>
        <p:grpSpPr>
          <a:xfrm>
            <a:off x="-241733" y="191850"/>
            <a:ext cx="5427236" cy="6228203"/>
            <a:chOff x="5155" y="191850"/>
            <a:chExt cx="5427236" cy="6228203"/>
          </a:xfrm>
        </p:grpSpPr>
        <p:sp>
          <p:nvSpPr>
            <p:cNvPr id="40" name="Rectángulo 39"/>
            <p:cNvSpPr/>
            <p:nvPr/>
          </p:nvSpPr>
          <p:spPr>
            <a:xfrm>
              <a:off x="413052" y="191850"/>
              <a:ext cx="807657" cy="584775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 smtClean="0"/>
                <a:t> 13 </a:t>
              </a:r>
            </a:p>
            <a:p>
              <a:pPr algn="ctr"/>
              <a:r>
                <a:rPr lang="es-ES" sz="1600" b="1" dirty="0" smtClean="0"/>
                <a:t>Canino</a:t>
              </a:r>
              <a:endParaRPr lang="es-MX" sz="1600" b="1" dirty="0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5" y="910209"/>
              <a:ext cx="1857047" cy="5452032"/>
            </a:xfrm>
            <a:prstGeom prst="rect">
              <a:avLst/>
            </a:prstGeom>
          </p:spPr>
        </p:pic>
        <p:sp>
          <p:nvSpPr>
            <p:cNvPr id="38" name="Rectángulo 37"/>
            <p:cNvSpPr/>
            <p:nvPr/>
          </p:nvSpPr>
          <p:spPr>
            <a:xfrm>
              <a:off x="1803460" y="5465253"/>
              <a:ext cx="3628931" cy="954800"/>
            </a:xfrm>
            <a:prstGeom prst="rect">
              <a:avLst/>
            </a:prstGeom>
            <a:solidFill>
              <a:srgbClr val="36497B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S" sz="1600" b="1" dirty="0">
                  <a:solidFill>
                    <a:schemeClr val="bg1"/>
                  </a:solidFill>
                </a:rPr>
                <a:t>Tiene 2 </a:t>
              </a:r>
              <a:r>
                <a:rPr lang="es-ES" sz="1600" b="1" dirty="0" smtClean="0">
                  <a:solidFill>
                    <a:schemeClr val="bg1"/>
                  </a:solidFill>
                </a:rPr>
                <a:t>fosas, cresta marginal </a:t>
              </a:r>
              <a:r>
                <a:rPr lang="es-ES" sz="1600" b="1" dirty="0">
                  <a:solidFill>
                    <a:schemeClr val="bg1"/>
                  </a:solidFill>
                </a:rPr>
                <a:t>distal es delgada y </a:t>
              </a:r>
              <a:r>
                <a:rPr lang="es-ES" sz="1600" b="1" dirty="0" smtClean="0">
                  <a:solidFill>
                    <a:schemeClr val="bg1"/>
                  </a:solidFill>
                </a:rPr>
                <a:t>larga. </a:t>
              </a:r>
            </a:p>
            <a:p>
              <a:pPr algn="just"/>
              <a:r>
                <a:rPr lang="es-ES" sz="1600" b="1" dirty="0" smtClean="0">
                  <a:solidFill>
                    <a:schemeClr val="bg1"/>
                  </a:solidFill>
                </a:rPr>
                <a:t>Cresta </a:t>
              </a:r>
              <a:r>
                <a:rPr lang="es-ES" sz="1600" b="1" dirty="0" err="1" smtClean="0">
                  <a:solidFill>
                    <a:schemeClr val="bg1"/>
                  </a:solidFill>
                </a:rPr>
                <a:t>mesial</a:t>
              </a:r>
              <a:r>
                <a:rPr lang="es-ES" sz="1600" b="1" dirty="0" smtClean="0">
                  <a:solidFill>
                    <a:schemeClr val="bg1"/>
                  </a:solidFill>
                </a:rPr>
                <a:t> </a:t>
              </a:r>
              <a:r>
                <a:rPr lang="es-ES" sz="1600" b="1" dirty="0">
                  <a:solidFill>
                    <a:schemeClr val="bg1"/>
                  </a:solidFill>
                </a:rPr>
                <a:t>ancha y </a:t>
              </a:r>
              <a:r>
                <a:rPr lang="es-ES" sz="1600" b="1" dirty="0" smtClean="0">
                  <a:solidFill>
                    <a:schemeClr val="bg1"/>
                  </a:solidFill>
                </a:rPr>
                <a:t>corta.</a:t>
              </a:r>
              <a:endParaRPr lang="es-MX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Rectángulo 33">
            <a:hlinkClick r:id="rId8" action="ppaction://hlinksldjump"/>
          </p:cNvPr>
          <p:cNvSpPr/>
          <p:nvPr/>
        </p:nvSpPr>
        <p:spPr>
          <a:xfrm>
            <a:off x="2382357" y="1748779"/>
            <a:ext cx="944734" cy="367826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Incisal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2960016" y="892001"/>
            <a:ext cx="4213070" cy="5434464"/>
            <a:chOff x="2784182" y="943904"/>
            <a:chExt cx="4213070" cy="5434464"/>
          </a:xfrm>
        </p:grpSpPr>
        <p:sp>
          <p:nvSpPr>
            <p:cNvPr id="35" name="Rectángulo 34"/>
            <p:cNvSpPr/>
            <p:nvPr/>
          </p:nvSpPr>
          <p:spPr>
            <a:xfrm>
              <a:off x="2784182" y="3497446"/>
              <a:ext cx="2263218" cy="923411"/>
            </a:xfrm>
            <a:prstGeom prst="rect">
              <a:avLst/>
            </a:prstGeom>
            <a:solidFill>
              <a:srgbClr val="E5D7C3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S" sz="1400" b="1" dirty="0" smtClean="0">
                  <a:solidFill>
                    <a:schemeClr val="tx1"/>
                  </a:solidFill>
                </a:rPr>
                <a:t>Depresión en forma convexa,  raíz </a:t>
              </a:r>
              <a:r>
                <a:rPr lang="es-ES" sz="1400" b="1" dirty="0">
                  <a:solidFill>
                    <a:schemeClr val="tx1"/>
                  </a:solidFill>
                </a:rPr>
                <a:t>es </a:t>
              </a:r>
              <a:r>
                <a:rPr lang="es-ES" sz="1400" b="1" dirty="0" smtClean="0">
                  <a:solidFill>
                    <a:schemeClr val="tx1"/>
                  </a:solidFill>
                </a:rPr>
                <a:t>ancha.</a:t>
              </a:r>
              <a:endParaRPr lang="es-MX" sz="1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Grupo 18"/>
            <p:cNvGrpSpPr/>
            <p:nvPr/>
          </p:nvGrpSpPr>
          <p:grpSpPr>
            <a:xfrm>
              <a:off x="5136553" y="943904"/>
              <a:ext cx="1860699" cy="5434464"/>
              <a:chOff x="5136553" y="943904"/>
              <a:chExt cx="1860699" cy="5434464"/>
            </a:xfrm>
          </p:grpSpPr>
          <p:grpSp>
            <p:nvGrpSpPr>
              <p:cNvPr id="6" name="Grupo 5"/>
              <p:cNvGrpSpPr/>
              <p:nvPr/>
            </p:nvGrpSpPr>
            <p:grpSpPr>
              <a:xfrm>
                <a:off x="5136553" y="943904"/>
                <a:ext cx="1860699" cy="5434464"/>
                <a:chOff x="3344452" y="927777"/>
                <a:chExt cx="1860699" cy="5434464"/>
              </a:xfrm>
            </p:grpSpPr>
            <p:pic>
              <p:nvPicPr>
                <p:cNvPr id="9" name="Imagen 8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17" t="3324" r="9012" b="2157"/>
                <a:stretch/>
              </p:blipFill>
              <p:spPr>
                <a:xfrm>
                  <a:off x="3344452" y="927777"/>
                  <a:ext cx="1858237" cy="5434464"/>
                </a:xfrm>
                <a:prstGeom prst="rect">
                  <a:avLst/>
                </a:prstGeom>
              </p:spPr>
            </p:pic>
            <p:sp>
              <p:nvSpPr>
                <p:cNvPr id="43" name="Rectángulo 42"/>
                <p:cNvSpPr/>
                <p:nvPr/>
              </p:nvSpPr>
              <p:spPr>
                <a:xfrm>
                  <a:off x="4413211" y="1096941"/>
                  <a:ext cx="791940" cy="338554"/>
                </a:xfrm>
                <a:prstGeom prst="rect">
                  <a:avLst/>
                </a:prstGeom>
                <a:solidFill>
                  <a:srgbClr val="E5D7C3"/>
                </a:solidFill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1600" b="1" dirty="0" err="1" smtClean="0">
                      <a:solidFill>
                        <a:schemeClr val="tx1"/>
                      </a:solidFill>
                    </a:rPr>
                    <a:t>Mesial</a:t>
                  </a:r>
                  <a:r>
                    <a:rPr lang="es-ES" sz="1600" b="1" dirty="0" smtClean="0">
                      <a:solidFill>
                        <a:schemeClr val="tx1"/>
                      </a:solidFill>
                    </a:rPr>
                    <a:t> </a:t>
                  </a:r>
                  <a:endParaRPr lang="es-MX" sz="1600" b="1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0" name="Conector recto de flecha 9"/>
              <p:cNvCxnSpPr/>
              <p:nvPr/>
            </p:nvCxnSpPr>
            <p:spPr>
              <a:xfrm flipH="1">
                <a:off x="6093845" y="4279437"/>
                <a:ext cx="387938" cy="441968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upo 19"/>
          <p:cNvGrpSpPr/>
          <p:nvPr/>
        </p:nvGrpSpPr>
        <p:grpSpPr>
          <a:xfrm>
            <a:off x="7249523" y="356557"/>
            <a:ext cx="1896396" cy="6086279"/>
            <a:chOff x="7249523" y="356557"/>
            <a:chExt cx="1896396" cy="6086279"/>
          </a:xfrm>
        </p:grpSpPr>
        <p:grpSp>
          <p:nvGrpSpPr>
            <p:cNvPr id="3" name="Grupo 2"/>
            <p:cNvGrpSpPr/>
            <p:nvPr/>
          </p:nvGrpSpPr>
          <p:grpSpPr>
            <a:xfrm>
              <a:off x="7249523" y="356557"/>
              <a:ext cx="1896396" cy="5137266"/>
              <a:chOff x="7132597" y="1382612"/>
              <a:chExt cx="1896396" cy="5137266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5" t="3084" r="8225" b="2383"/>
              <a:stretch/>
            </p:blipFill>
            <p:spPr>
              <a:xfrm>
                <a:off x="7132597" y="1382612"/>
                <a:ext cx="1862051" cy="5137266"/>
              </a:xfrm>
              <a:prstGeom prst="rect">
                <a:avLst/>
              </a:prstGeom>
            </p:spPr>
          </p:pic>
          <p:sp>
            <p:nvSpPr>
              <p:cNvPr id="44" name="Rectángulo 43"/>
              <p:cNvSpPr/>
              <p:nvPr/>
            </p:nvSpPr>
            <p:spPr>
              <a:xfrm>
                <a:off x="8348132" y="1579502"/>
                <a:ext cx="680861" cy="338554"/>
              </a:xfrm>
              <a:prstGeom prst="rect">
                <a:avLst/>
              </a:prstGeom>
              <a:solidFill>
                <a:srgbClr val="E5D7C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Distal </a:t>
                </a:r>
                <a:endParaRPr lang="es-MX" sz="16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6" name="Rectángulo 45"/>
            <p:cNvSpPr/>
            <p:nvPr/>
          </p:nvSpPr>
          <p:spPr>
            <a:xfrm>
              <a:off x="7355531" y="5688138"/>
              <a:ext cx="1699960" cy="754698"/>
            </a:xfrm>
            <a:prstGeom prst="rect">
              <a:avLst/>
            </a:prstGeom>
            <a:solidFill>
              <a:srgbClr val="E5D7C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S" sz="1400" b="1" dirty="0">
                  <a:solidFill>
                    <a:schemeClr val="tx1"/>
                  </a:solidFill>
                </a:rPr>
                <a:t>Borde </a:t>
              </a:r>
              <a:r>
                <a:rPr lang="es-ES" sz="1400" b="1" dirty="0" smtClean="0">
                  <a:solidFill>
                    <a:schemeClr val="tx1"/>
                  </a:solidFill>
                </a:rPr>
                <a:t>inciso distal redondeado </a:t>
              </a:r>
              <a:r>
                <a:rPr lang="es-ES" sz="1400" b="1" dirty="0">
                  <a:solidFill>
                    <a:schemeClr val="tx1"/>
                  </a:solidFill>
                </a:rPr>
                <a:t>y </a:t>
              </a:r>
              <a:r>
                <a:rPr lang="es-ES" sz="1400" b="1" dirty="0" smtClean="0">
                  <a:solidFill>
                    <a:schemeClr val="tx1"/>
                  </a:solidFill>
                </a:rPr>
                <a:t>largo.</a:t>
              </a:r>
              <a:endParaRPr lang="es-MX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Rectángulo 32"/>
          <p:cNvSpPr/>
          <p:nvPr/>
        </p:nvSpPr>
        <p:spPr>
          <a:xfrm>
            <a:off x="1073786" y="1579502"/>
            <a:ext cx="961825" cy="338554"/>
          </a:xfrm>
          <a:prstGeom prst="rect">
            <a:avLst/>
          </a:prstGeom>
          <a:solidFill>
            <a:srgbClr val="E5D7C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Palatino </a:t>
            </a:r>
            <a:endParaRPr lang="es-MX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3906</TotalTime>
  <Words>2223</Words>
  <Application>Microsoft Office PowerPoint</Application>
  <PresentationFormat>Presentación en pantalla (4:3)</PresentationFormat>
  <Paragraphs>657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betina</dc:creator>
  <cp:lastModifiedBy>ING. ZUÑIGA</cp:lastModifiedBy>
  <cp:revision>580</cp:revision>
  <dcterms:created xsi:type="dcterms:W3CDTF">2015-05-26T18:16:38Z</dcterms:created>
  <dcterms:modified xsi:type="dcterms:W3CDTF">2015-11-12T17:56:25Z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