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8" r:id="rId2"/>
    <p:sldId id="279" r:id="rId3"/>
    <p:sldId id="257" r:id="rId4"/>
    <p:sldId id="256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71" r:id="rId14"/>
    <p:sldId id="273" r:id="rId15"/>
    <p:sldId id="269" r:id="rId16"/>
    <p:sldId id="270" r:id="rId17"/>
    <p:sldId id="280" r:id="rId18"/>
    <p:sldId id="282" r:id="rId19"/>
    <p:sldId id="284" r:id="rId20"/>
    <p:sldId id="299" r:id="rId21"/>
    <p:sldId id="301" r:id="rId22"/>
    <p:sldId id="297" r:id="rId23"/>
    <p:sldId id="294" r:id="rId24"/>
    <p:sldId id="281" r:id="rId25"/>
    <p:sldId id="277" r:id="rId26"/>
    <p:sldId id="276" r:id="rId27"/>
    <p:sldId id="302" r:id="rId28"/>
    <p:sldId id="304" r:id="rId29"/>
    <p:sldId id="300" r:id="rId30"/>
    <p:sldId id="313" r:id="rId31"/>
    <p:sldId id="314" r:id="rId32"/>
    <p:sldId id="311" r:id="rId33"/>
    <p:sldId id="310" r:id="rId34"/>
    <p:sldId id="315" r:id="rId35"/>
    <p:sldId id="317" r:id="rId36"/>
    <p:sldId id="298" r:id="rId37"/>
    <p:sldId id="278" r:id="rId38"/>
    <p:sldId id="283" r:id="rId39"/>
    <p:sldId id="312" r:id="rId40"/>
    <p:sldId id="285" r:id="rId41"/>
    <p:sldId id="286" r:id="rId42"/>
    <p:sldId id="289" r:id="rId43"/>
    <p:sldId id="308" r:id="rId44"/>
  </p:sldIdLst>
  <p:sldSz cx="9144000" cy="6858000" type="screen4x3"/>
  <p:notesSz cx="68580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F91"/>
    <a:srgbClr val="314A8C"/>
    <a:srgbClr val="D8D8D8"/>
    <a:srgbClr val="336699"/>
    <a:srgbClr val="245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>
      <p:cViewPr varScale="1">
        <p:scale>
          <a:sx n="71" d="100"/>
          <a:sy n="71" d="100"/>
        </p:scale>
        <p:origin x="72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3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D0E69-6D3C-4F77-8BDD-B65368E841D4}" type="datetimeFigureOut">
              <a:rPr lang="es-MX" smtClean="0"/>
              <a:t>12/04/2016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ACE76-DEB7-4D1F-9D72-8F40869F1C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5962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673F8-0BAA-41E5-B0C1-1CDE54CB440E}" type="datetimeFigureOut">
              <a:rPr lang="es-MX" smtClean="0"/>
              <a:t>12/04/2016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8D6AF-F3BD-4A96-BC8C-4116878CA0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659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8D6AF-F3BD-4A96-BC8C-4116878CA030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149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8D6AF-F3BD-4A96-BC8C-4116878CA030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70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8D6AF-F3BD-4A96-BC8C-4116878CA030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941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8D6AF-F3BD-4A96-BC8C-4116878CA030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919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8D6AF-F3BD-4A96-BC8C-4116878CA030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5918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01FCF-922F-4735-BCD2-4D90099A41E3}" type="datetimeFigureOut">
              <a:rPr lang="es-MX" smtClean="0"/>
              <a:pPr/>
              <a:t>12/04/2016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0F703-CD56-4AED-B914-AAA85E41C6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3.jpeg"/><Relationship Id="rId18" Type="http://schemas.openxmlformats.org/officeDocument/2006/relationships/image" Target="../media/image7.png"/><Relationship Id="rId3" Type="http://schemas.openxmlformats.org/officeDocument/2006/relationships/slide" Target="slide2.xml"/><Relationship Id="rId7" Type="http://schemas.openxmlformats.org/officeDocument/2006/relationships/slide" Target="slide29.xml"/><Relationship Id="rId12" Type="http://schemas.openxmlformats.org/officeDocument/2006/relationships/image" Target="../media/image2.jpeg"/><Relationship Id="rId17" Type="http://schemas.openxmlformats.org/officeDocument/2006/relationships/image" Target="../media/image6.jpg"/><Relationship Id="rId2" Type="http://schemas.openxmlformats.org/officeDocument/2006/relationships/image" Target="../media/image1.pn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22.xml"/><Relationship Id="rId5" Type="http://schemas.openxmlformats.org/officeDocument/2006/relationships/slide" Target="slide12.xml"/><Relationship Id="rId15" Type="http://schemas.openxmlformats.org/officeDocument/2006/relationships/image" Target="../media/image4.jpeg"/><Relationship Id="rId10" Type="http://schemas.openxmlformats.org/officeDocument/2006/relationships/slide" Target="slide41.xml"/><Relationship Id="rId4" Type="http://schemas.openxmlformats.org/officeDocument/2006/relationships/slide" Target="slide7.xml"/><Relationship Id="rId9" Type="http://schemas.openxmlformats.org/officeDocument/2006/relationships/slide" Target="slide36.xml"/><Relationship Id="rId14" Type="http://schemas.openxmlformats.org/officeDocument/2006/relationships/slide" Target="slide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" Target="slide7.xml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10" Type="http://schemas.openxmlformats.org/officeDocument/2006/relationships/image" Target="../media/image11.emf"/><Relationship Id="rId4" Type="http://schemas.openxmlformats.org/officeDocument/2006/relationships/slide" Target="slide8.xml"/><Relationship Id="rId9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32.png"/><Relationship Id="rId4" Type="http://schemas.openxmlformats.org/officeDocument/2006/relationships/slide" Target="slide8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jpeg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11.emf"/><Relationship Id="rId5" Type="http://schemas.openxmlformats.org/officeDocument/2006/relationships/slide" Target="slide14.xml"/><Relationship Id="rId10" Type="http://schemas.openxmlformats.org/officeDocument/2006/relationships/image" Target="../media/image34.png"/><Relationship Id="rId4" Type="http://schemas.openxmlformats.org/officeDocument/2006/relationships/slide" Target="slide13.xml"/><Relationship Id="rId9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" Target="slide12.xml"/><Relationship Id="rId7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image" Target="../media/image25.png"/><Relationship Id="rId4" Type="http://schemas.openxmlformats.org/officeDocument/2006/relationships/slide" Target="slide14.xml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" Target="slide12.xml"/><Relationship Id="rId7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" Target="slide12.xml"/><Relationship Id="rId7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42.jpe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slide" Target="slide20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1.emf"/><Relationship Id="rId3" Type="http://schemas.openxmlformats.org/officeDocument/2006/relationships/image" Target="../media/image8.jpeg"/><Relationship Id="rId7" Type="http://schemas.openxmlformats.org/officeDocument/2006/relationships/slide" Target="slide6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openxmlformats.org/officeDocument/2006/relationships/slide" Target="slide5.xml"/><Relationship Id="rId10" Type="http://schemas.microsoft.com/office/2007/relationships/hdphoto" Target="../media/hdphoto1.wdp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9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20.xml"/><Relationship Id="rId10" Type="http://schemas.openxmlformats.org/officeDocument/2006/relationships/image" Target="../media/image52.png"/><Relationship Id="rId4" Type="http://schemas.openxmlformats.org/officeDocument/2006/relationships/slide" Target="slide18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5.xml"/><Relationship Id="rId7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4.xml"/><Relationship Id="rId10" Type="http://schemas.openxmlformats.org/officeDocument/2006/relationships/image" Target="../media/image54.png"/><Relationship Id="rId4" Type="http://schemas.openxmlformats.org/officeDocument/2006/relationships/slide" Target="slide23.xml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5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slide" Target="slide22.xml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2.xml"/><Relationship Id="rId7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.jpeg"/><Relationship Id="rId7" Type="http://schemas.openxmlformats.org/officeDocument/2006/relationships/slide" Target="slide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10" Type="http://schemas.openxmlformats.org/officeDocument/2006/relationships/image" Target="../media/image58.png"/><Relationship Id="rId4" Type="http://schemas.openxmlformats.org/officeDocument/2006/relationships/slide" Target="slide22.xml"/><Relationship Id="rId9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8.jpeg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61.png"/><Relationship Id="rId5" Type="http://schemas.openxmlformats.org/officeDocument/2006/relationships/slide" Target="slide25.xml"/><Relationship Id="rId10" Type="http://schemas.openxmlformats.org/officeDocument/2006/relationships/image" Target="../media/image60.jpeg"/><Relationship Id="rId4" Type="http://schemas.openxmlformats.org/officeDocument/2006/relationships/slide" Target="slide22.xml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6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slide" Target="slide1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6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30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slide" Target="slide33.xml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3.emf"/><Relationship Id="rId4" Type="http://schemas.openxmlformats.org/officeDocument/2006/relationships/slide" Target="slide4.xml"/><Relationship Id="rId9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" Target="slide29.xml"/><Relationship Id="rId7" Type="http://schemas.openxmlformats.org/officeDocument/2006/relationships/image" Target="../media/image6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31.xml"/><Relationship Id="rId10" Type="http://schemas.openxmlformats.org/officeDocument/2006/relationships/image" Target="../media/image70.emf"/><Relationship Id="rId4" Type="http://schemas.openxmlformats.org/officeDocument/2006/relationships/slide" Target="slide28.xml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" Target="slide29.xml"/><Relationship Id="rId7" Type="http://schemas.openxmlformats.org/officeDocument/2006/relationships/image" Target="../media/image7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33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" Target="slide33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slide" Target="slide1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" Target="slide32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79.jpeg"/><Relationship Id="rId5" Type="http://schemas.openxmlformats.org/officeDocument/2006/relationships/slide" Target="slide34.xml"/><Relationship Id="rId10" Type="http://schemas.openxmlformats.org/officeDocument/2006/relationships/image" Target="../media/image78.JPG"/><Relationship Id="rId4" Type="http://schemas.openxmlformats.org/officeDocument/2006/relationships/slide" Target="slide33.xml"/><Relationship Id="rId9" Type="http://schemas.openxmlformats.org/officeDocument/2006/relationships/slide" Target="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" Target="slide36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slide" Target="slide37.xml"/><Relationship Id="rId10" Type="http://schemas.openxmlformats.org/officeDocument/2006/relationships/image" Target="../media/image87.emf"/><Relationship Id="rId4" Type="http://schemas.openxmlformats.org/officeDocument/2006/relationships/slide" Target="slide43.xml"/><Relationship Id="rId9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slide" Target="slide36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37.xml"/><Relationship Id="rId10" Type="http://schemas.openxmlformats.org/officeDocument/2006/relationships/image" Target="../media/image51.png"/><Relationship Id="rId4" Type="http://schemas.openxmlformats.org/officeDocument/2006/relationships/slide" Target="slide38.xml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" Target="slide42.xml"/><Relationship Id="rId7" Type="http://schemas.openxmlformats.org/officeDocument/2006/relationships/slide" Target="slide4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90.jpe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4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slide" Target="slide1.xml"/><Relationship Id="rId4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" Target="slide41.xml"/><Relationship Id="rId7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5" Type="http://schemas.openxmlformats.org/officeDocument/2006/relationships/image" Target="../media/image95.jpeg"/><Relationship Id="rId4" Type="http://schemas.openxmlformats.org/officeDocument/2006/relationships/slide" Target="slide43.xml"/><Relationship Id="rId9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8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88.jpeg"/><Relationship Id="rId4" Type="http://schemas.openxmlformats.org/officeDocument/2006/relationships/slide" Target="slide1.xml"/><Relationship Id="rId9" Type="http://schemas.openxmlformats.org/officeDocument/2006/relationships/slide" Target="slide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jpeg"/><Relationship Id="rId7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.xml"/><Relationship Id="rId5" Type="http://schemas.openxmlformats.org/officeDocument/2006/relationships/slide" Target="slide4.xml"/><Relationship Id="rId10" Type="http://schemas.microsoft.com/office/2007/relationships/hdphoto" Target="../media/hdphoto5.wdp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3.xml"/><Relationship Id="rId7" Type="http://schemas.openxmlformats.org/officeDocument/2006/relationships/image" Target="../media/image1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8.xml"/><Relationship Id="rId7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slide" Target="slide11.xml"/><Relationship Id="rId10" Type="http://schemas.microsoft.com/office/2007/relationships/hdphoto" Target="../media/hdphoto7.wdp"/><Relationship Id="rId4" Type="http://schemas.openxmlformats.org/officeDocument/2006/relationships/slide" Target="slide10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7.xml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25.png"/><Relationship Id="rId5" Type="http://schemas.openxmlformats.org/officeDocument/2006/relationships/slide" Target="slide10.xml"/><Relationship Id="rId10" Type="http://schemas.openxmlformats.org/officeDocument/2006/relationships/slide" Target="slide1.xml"/><Relationship Id="rId4" Type="http://schemas.openxmlformats.org/officeDocument/2006/relationships/slide" Target="slide9.xml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7.xml"/><Relationship Id="rId7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10" Type="http://schemas.openxmlformats.org/officeDocument/2006/relationships/slide" Target="slide1.xml"/><Relationship Id="rId4" Type="http://schemas.openxmlformats.org/officeDocument/2006/relationships/slide" Target="slide8.xml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6710" r="11014" b="4008"/>
          <a:stretch/>
        </p:blipFill>
        <p:spPr>
          <a:xfrm>
            <a:off x="395536" y="1084910"/>
            <a:ext cx="8360988" cy="470642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1115378"/>
          </a:xfrm>
          <a:prstGeom prst="rect">
            <a:avLst/>
          </a:prstGeom>
          <a:gradFill flip="none" rotWithShape="1">
            <a:gsLst>
              <a:gs pos="3300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Anatomía dental infantil </a:t>
            </a:r>
            <a:endParaRPr lang="es-MX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5" name="4 Rectángulo"/>
          <p:cNvSpPr/>
          <p:nvPr/>
        </p:nvSpPr>
        <p:spPr>
          <a:xfrm rot="16200000">
            <a:off x="-3231232" y="3231232"/>
            <a:ext cx="6858000" cy="395536"/>
          </a:xfrm>
          <a:prstGeom prst="rect">
            <a:avLst/>
          </a:prstGeom>
          <a:gradFill flip="none" rotWithShape="1">
            <a:gsLst>
              <a:gs pos="3700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 rot="16200000">
            <a:off x="5517232" y="3231232"/>
            <a:ext cx="6858000" cy="395536"/>
          </a:xfrm>
          <a:prstGeom prst="rect">
            <a:avLst/>
          </a:prstGeom>
          <a:gradFill flip="none" rotWithShape="1">
            <a:gsLst>
              <a:gs pos="3700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465436" y="1413020"/>
            <a:ext cx="504056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3" action="ppaction://hlinksldjump"/>
              </a:rPr>
              <a:t>51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65436" y="1904004"/>
            <a:ext cx="504056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4" action="ppaction://hlinksldjump"/>
              </a:rPr>
              <a:t>52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0" name="9 CuadroTexto">
            <a:hlinkClick r:id="rId5" action="ppaction://hlinksldjump"/>
          </p:cNvPr>
          <p:cNvSpPr txBox="1"/>
          <p:nvPr/>
        </p:nvSpPr>
        <p:spPr>
          <a:xfrm>
            <a:off x="475604" y="2373530"/>
            <a:ext cx="493888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5" action="ppaction://hlinksldjump"/>
              </a:rPr>
              <a:t>53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57376" y="3901832"/>
            <a:ext cx="504056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hlinkClick r:id="rId6" action="ppaction://hlinksldjump"/>
              </a:rPr>
              <a:t>81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65436" y="4466952"/>
            <a:ext cx="504056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hlinkClick r:id="rId7" action="ppaction://hlinksldjump"/>
              </a:rPr>
              <a:t>82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86433" y="4941168"/>
            <a:ext cx="504056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hlinkClick r:id="rId8" action="ppaction://hlinksldjump"/>
              </a:rPr>
              <a:t>83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4" name="10 CuadroTexto"/>
          <p:cNvSpPr txBox="1"/>
          <p:nvPr/>
        </p:nvSpPr>
        <p:spPr>
          <a:xfrm>
            <a:off x="480220" y="5405107"/>
            <a:ext cx="489272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hlinkClick r:id="rId9" action="ppaction://hlinksldjump"/>
              </a:rPr>
              <a:t>84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5" name="10 CuadroTexto"/>
          <p:cNvSpPr txBox="1"/>
          <p:nvPr/>
        </p:nvSpPr>
        <p:spPr>
          <a:xfrm>
            <a:off x="457376" y="5925857"/>
            <a:ext cx="504056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hlinkClick r:id="rId10" action="ppaction://hlinksldjump"/>
              </a:rPr>
              <a:t>85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7" name="10 CuadroTexto">
            <a:hlinkClick r:id="rId11" action="ppaction://hlinksldjump"/>
          </p:cNvPr>
          <p:cNvSpPr txBox="1"/>
          <p:nvPr/>
        </p:nvSpPr>
        <p:spPr>
          <a:xfrm>
            <a:off x="510060" y="3281747"/>
            <a:ext cx="478656" cy="372180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/>
              <a:t>55 </a:t>
            </a:r>
            <a:endParaRPr lang="es-MX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 t="36964" r="17713" b="11597"/>
          <a:stretch/>
        </p:blipFill>
        <p:spPr>
          <a:xfrm>
            <a:off x="7741511" y="5300573"/>
            <a:ext cx="1003120" cy="11421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1" y="862438"/>
            <a:ext cx="1054990" cy="1365230"/>
          </a:xfrm>
          <a:prstGeom prst="rect">
            <a:avLst/>
          </a:prstGeom>
        </p:spPr>
      </p:pic>
      <p:sp>
        <p:nvSpPr>
          <p:cNvPr id="25" name="10 CuadroTexto">
            <a:hlinkClick r:id="rId14" action="ppaction://hlinksldjump"/>
          </p:cNvPr>
          <p:cNvSpPr txBox="1"/>
          <p:nvPr/>
        </p:nvSpPr>
        <p:spPr>
          <a:xfrm>
            <a:off x="497360" y="2826810"/>
            <a:ext cx="478656" cy="369332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b="1" dirty="0" smtClean="0"/>
              <a:t>54</a:t>
            </a:r>
            <a:endParaRPr lang="es-MX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2669324" y="960278"/>
            <a:ext cx="4596936" cy="584775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chemeClr val="bg1"/>
                </a:solidFill>
              </a:rPr>
              <a:t>              Proyecto   PAPIME 202815</a:t>
            </a:r>
          </a:p>
          <a:p>
            <a:r>
              <a:rPr lang="es-MX" sz="1600" b="1" dirty="0" smtClean="0">
                <a:solidFill>
                  <a:schemeClr val="bg1"/>
                </a:solidFill>
              </a:rPr>
              <a:t>           Dra. Beatriz Gurrola Martínez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r="22070"/>
          <a:stretch/>
        </p:blipFill>
        <p:spPr>
          <a:xfrm>
            <a:off x="1253940" y="5212944"/>
            <a:ext cx="1103552" cy="115677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18" y="77752"/>
            <a:ext cx="930648" cy="116225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3" y="77418"/>
            <a:ext cx="875615" cy="986527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783692" y="5729914"/>
            <a:ext cx="3341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chemeClr val="bg1"/>
                </a:solidFill>
              </a:rPr>
              <a:t>Da clic en cada uno de los  recuadros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3590" y="883448"/>
            <a:ext cx="1097160" cy="1176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2029042" y="336222"/>
              <a:ext cx="33123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          </a:t>
              </a:r>
              <a:r>
                <a:rPr lang="es-ES" b="1" dirty="0">
                  <a:solidFill>
                    <a:schemeClr val="bg1"/>
                  </a:solidFill>
                </a:rPr>
                <a:t>Anatomía dental  </a:t>
              </a:r>
              <a:r>
                <a:rPr lang="es-ES" b="1" dirty="0" smtClean="0">
                  <a:solidFill>
                    <a:schemeClr val="bg1"/>
                  </a:solidFill>
                </a:rPr>
                <a:t>infantil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>
              <a:hlinkClick r:id="rId3" action="ppaction://hlinksldjump"/>
            </p:cNvPr>
            <p:cNvSpPr txBox="1"/>
            <p:nvPr/>
          </p:nvSpPr>
          <p:spPr>
            <a:xfrm>
              <a:off x="2411760" y="112474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>
              <a:hlinkClick r:id="rId4" action="ppaction://hlinksldjump"/>
            </p:cNvPr>
            <p:cNvSpPr txBox="1"/>
            <p:nvPr/>
          </p:nvSpPr>
          <p:spPr>
            <a:xfrm>
              <a:off x="3995936" y="11247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7" name="6 CuadroTexto">
              <a:hlinkClick r:id="rId5" action="ppaction://hlinksldjump"/>
            </p:cNvPr>
            <p:cNvSpPr txBox="1"/>
            <p:nvPr/>
          </p:nvSpPr>
          <p:spPr>
            <a:xfrm>
              <a:off x="5652120" y="110648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9" name="8 CuadroTexto">
              <a:hlinkClick r:id="rId6" action="ppaction://hlinksldjump"/>
            </p:cNvPr>
            <p:cNvSpPr txBox="1"/>
            <p:nvPr/>
          </p:nvSpPr>
          <p:spPr>
            <a:xfrm>
              <a:off x="7740352" y="112474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    Incisal </a:t>
              </a:r>
              <a:endParaRPr lang="es-MX" b="1" dirty="0"/>
            </a:p>
          </p:txBody>
        </p:sp>
      </p:grpSp>
      <p:pic>
        <p:nvPicPr>
          <p:cNvPr id="10" name="9 Imagen" descr="MVC-514F.JPG"/>
          <p:cNvPicPr>
            <a:picLocks noChangeAspect="1"/>
          </p:cNvPicPr>
          <p:nvPr/>
        </p:nvPicPr>
        <p:blipFill>
          <a:blip r:embed="rId7" cstate="print"/>
          <a:srcRect l="35825" t="11025" r="39369" b="16925"/>
          <a:stretch>
            <a:fillRect/>
          </a:stretch>
        </p:blipFill>
        <p:spPr>
          <a:xfrm>
            <a:off x="3961464" y="3494360"/>
            <a:ext cx="1379946" cy="300608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2131256" y="35151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107504" y="339522"/>
            <a:ext cx="1887264" cy="6019894"/>
            <a:chOff x="107504" y="339522"/>
            <a:chExt cx="1887264" cy="6019894"/>
          </a:xfrm>
        </p:grpSpPr>
        <p:sp>
          <p:nvSpPr>
            <p:cNvPr id="14" name="Rectángulo 13"/>
            <p:cNvSpPr/>
            <p:nvPr/>
          </p:nvSpPr>
          <p:spPr>
            <a:xfrm>
              <a:off x="107504" y="339522"/>
              <a:ext cx="1103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Diente 52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t="5235" r="9111" b="4470"/>
            <a:stretch/>
          </p:blipFill>
          <p:spPr>
            <a:xfrm flipH="1">
              <a:off x="131404" y="907352"/>
              <a:ext cx="1863364" cy="5452064"/>
            </a:xfrm>
            <a:prstGeom prst="rect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5796136" y="4101818"/>
            <a:ext cx="286424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b="1" dirty="0"/>
              <a:t>Predominio ancho m-d (producto de desgaste fisiológico</a:t>
            </a:r>
            <a:r>
              <a:rPr lang="es-MX" sz="1600" b="1" dirty="0" smtClean="0"/>
              <a:t>)</a:t>
            </a:r>
          </a:p>
          <a:p>
            <a:pPr algn="just"/>
            <a:r>
              <a:rPr lang="es-MX" sz="1600" b="1" dirty="0" smtClean="0"/>
              <a:t> Convergente </a:t>
            </a:r>
            <a:r>
              <a:rPr lang="es-MX" sz="1600" b="1" dirty="0"/>
              <a:t>a oclusal </a:t>
            </a:r>
            <a:r>
              <a:rPr lang="es-MX" sz="1600" b="1" dirty="0" smtClean="0"/>
              <a:t>.</a:t>
            </a:r>
          </a:p>
          <a:p>
            <a:pPr algn="just"/>
            <a:r>
              <a:rPr lang="es-MX" sz="1600" b="1" dirty="0" smtClean="0"/>
              <a:t>Espesor </a:t>
            </a:r>
            <a:r>
              <a:rPr lang="es-MX" sz="1600" b="1" dirty="0"/>
              <a:t>de esmalte 1 mm </a:t>
            </a:r>
            <a:endParaRPr lang="es-MX" sz="1600" b="1" dirty="0" smtClean="0"/>
          </a:p>
          <a:p>
            <a:pPr algn="just"/>
            <a:r>
              <a:rPr lang="es-MX" sz="1600" b="1" dirty="0" smtClean="0"/>
              <a:t>Raíces </a:t>
            </a:r>
            <a:r>
              <a:rPr lang="es-MX" sz="1600" b="1" dirty="0"/>
              <a:t>largas y delgadas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sp>
        <p:nvSpPr>
          <p:cNvPr id="17" name="Rectángulo 16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2892240" y="1816537"/>
            <a:ext cx="2449170" cy="1310160"/>
            <a:chOff x="5412874" y="1750353"/>
            <a:chExt cx="2449170" cy="131016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2874" y="1750353"/>
              <a:ext cx="2449170" cy="1310160"/>
            </a:xfrm>
            <a:prstGeom prst="rect">
              <a:avLst/>
            </a:prstGeom>
          </p:spPr>
        </p:pic>
        <p:cxnSp>
          <p:nvCxnSpPr>
            <p:cNvPr id="19" name="Conector recto de flecha 18"/>
            <p:cNvCxnSpPr/>
            <p:nvPr/>
          </p:nvCxnSpPr>
          <p:spPr>
            <a:xfrm>
              <a:off x="5986820" y="1750353"/>
              <a:ext cx="194695" cy="320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6000" decel="4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2798564" y="251356"/>
              <a:ext cx="295232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Anatomía dental  infantil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>
              <a:hlinkClick r:id="rId3" action="ppaction://hlinksldjump"/>
            </p:cNvPr>
            <p:cNvSpPr txBox="1"/>
            <p:nvPr/>
          </p:nvSpPr>
          <p:spPr>
            <a:xfrm>
              <a:off x="2411760" y="112474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>
              <a:hlinkClick r:id="rId4" action="ppaction://hlinksldjump"/>
            </p:cNvPr>
            <p:cNvSpPr txBox="1"/>
            <p:nvPr/>
          </p:nvSpPr>
          <p:spPr>
            <a:xfrm>
              <a:off x="3995936" y="11247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7" name="6 CuadroTexto">
              <a:hlinkClick r:id="rId5" action="ppaction://hlinksldjump"/>
            </p:cNvPr>
            <p:cNvSpPr txBox="1"/>
            <p:nvPr/>
          </p:nvSpPr>
          <p:spPr>
            <a:xfrm>
              <a:off x="5220072" y="11247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8" name="7 CuadroTexto">
              <a:hlinkClick r:id="rId6" action="ppaction://hlinksldjump"/>
            </p:cNvPr>
            <p:cNvSpPr txBox="1"/>
            <p:nvPr/>
          </p:nvSpPr>
          <p:spPr>
            <a:xfrm>
              <a:off x="6660232" y="112474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323528" y="3326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Diente 52 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79512" y="3991372"/>
            <a:ext cx="2592288" cy="2153358"/>
            <a:chOff x="179512" y="3991372"/>
            <a:chExt cx="2592288" cy="2153358"/>
          </a:xfrm>
        </p:grpSpPr>
        <p:pic>
          <p:nvPicPr>
            <p:cNvPr id="17" name="16 Imagen" descr="MVC-511F.JPG"/>
            <p:cNvPicPr>
              <a:picLocks noChangeAspect="1"/>
            </p:cNvPicPr>
            <p:nvPr/>
          </p:nvPicPr>
          <p:blipFill>
            <a:blip r:embed="rId7" cstate="print"/>
            <a:srcRect l="37006" t="37400" r="29919" b="31100"/>
            <a:stretch>
              <a:fillRect/>
            </a:stretch>
          </p:blipFill>
          <p:spPr>
            <a:xfrm>
              <a:off x="179512" y="4293096"/>
              <a:ext cx="2592288" cy="1851634"/>
            </a:xfrm>
            <a:prstGeom prst="rect">
              <a:avLst/>
            </a:prstGeom>
          </p:spPr>
        </p:pic>
        <p:sp>
          <p:nvSpPr>
            <p:cNvPr id="22" name="21 CuadroTexto"/>
            <p:cNvSpPr txBox="1"/>
            <p:nvPr/>
          </p:nvSpPr>
          <p:spPr>
            <a:xfrm>
              <a:off x="1043608" y="399137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Incisal </a:t>
              </a:r>
              <a:endParaRPr lang="es-MX" b="1" dirty="0"/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5760132" y="4000252"/>
            <a:ext cx="259228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Más </a:t>
            </a:r>
            <a:r>
              <a:rPr lang="es-MX" dirty="0" smtClean="0"/>
              <a:t>pequeño </a:t>
            </a:r>
            <a:r>
              <a:rPr lang="es-MX" dirty="0"/>
              <a:t>en todas las </a:t>
            </a:r>
            <a:r>
              <a:rPr lang="es-MX" dirty="0" smtClean="0"/>
              <a:t>dimensiones.</a:t>
            </a:r>
          </a:p>
          <a:p>
            <a:pPr algn="just"/>
            <a:r>
              <a:rPr lang="es-MX" dirty="0" smtClean="0"/>
              <a:t>Raíz </a:t>
            </a:r>
            <a:r>
              <a:rPr lang="es-MX" dirty="0"/>
              <a:t>cónica y más larga en proporción a la corona que la del incisivo </a:t>
            </a:r>
            <a:r>
              <a:rPr lang="es-MX" dirty="0" smtClean="0"/>
              <a:t>central.</a:t>
            </a:r>
          </a:p>
          <a:p>
            <a:pPr algn="just"/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8" action="ppaction://hlinksldjump"/>
              </a:rPr>
              <a:t>Menú anterior </a:t>
            </a:r>
            <a:endParaRPr lang="es-MX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1320" y="1700808"/>
            <a:ext cx="1969672" cy="1461370"/>
          </a:xfrm>
          <a:prstGeom prst="rect">
            <a:avLst/>
          </a:prstGeom>
        </p:spPr>
      </p:pic>
      <p:cxnSp>
        <p:nvCxnSpPr>
          <p:cNvPr id="18" name="Conector recto de flecha 17"/>
          <p:cNvCxnSpPr/>
          <p:nvPr/>
        </p:nvCxnSpPr>
        <p:spPr>
          <a:xfrm flipH="1" flipV="1">
            <a:off x="4211960" y="2708920"/>
            <a:ext cx="288032" cy="248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80" y="1243304"/>
            <a:ext cx="1495425" cy="171450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accel="4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2" presetClass="entr" presetSubtype="2" accel="4000" decel="4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2213738" y="275849"/>
              <a:ext cx="316835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          </a:t>
              </a:r>
              <a:r>
                <a:rPr lang="es-ES" b="1" dirty="0">
                  <a:solidFill>
                    <a:schemeClr val="bg1"/>
                  </a:solidFill>
                </a:rPr>
                <a:t>Anatomía dental  infantil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>
              <a:hlinkClick r:id="rId4" action="ppaction://hlinksldjump"/>
            </p:cNvPr>
            <p:cNvSpPr txBox="1"/>
            <p:nvPr/>
          </p:nvSpPr>
          <p:spPr>
            <a:xfrm>
              <a:off x="2411760" y="106642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7" name="6 CuadroTexto">
              <a:hlinkClick r:id="rId5" action="ppaction://hlinksldjump"/>
            </p:cNvPr>
            <p:cNvSpPr txBox="1"/>
            <p:nvPr/>
          </p:nvSpPr>
          <p:spPr>
            <a:xfrm>
              <a:off x="4206168" y="106642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985228" y="106642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hlinkClick r:id="rId6" action="ppaction://hlinksldjump"/>
                </a:rPr>
                <a:t>Distal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9" name="8 CuadroTexto">
              <a:hlinkClick r:id="rId7" action="ppaction://hlinksldjump"/>
            </p:cNvPr>
            <p:cNvSpPr txBox="1"/>
            <p:nvPr/>
          </p:nvSpPr>
          <p:spPr>
            <a:xfrm>
              <a:off x="7740352" y="112474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    Incisal </a:t>
              </a:r>
              <a:endParaRPr lang="es-MX" b="1" dirty="0"/>
            </a:p>
          </p:txBody>
        </p:sp>
      </p:grpSp>
      <p:pic>
        <p:nvPicPr>
          <p:cNvPr id="15" name="14 Imagen" descr="Mvc-521f.jpg"/>
          <p:cNvPicPr>
            <a:picLocks noChangeAspect="1"/>
          </p:cNvPicPr>
          <p:nvPr/>
        </p:nvPicPr>
        <p:blipFill>
          <a:blip r:embed="rId8" cstate="print"/>
          <a:srcRect l="25194" t="22832" r="53544" b="9838"/>
          <a:stretch>
            <a:fillRect/>
          </a:stretch>
        </p:blipFill>
        <p:spPr>
          <a:xfrm>
            <a:off x="3797914" y="3504168"/>
            <a:ext cx="1224136" cy="2907322"/>
          </a:xfrm>
          <a:prstGeom prst="rect">
            <a:avLst/>
          </a:prstGeom>
        </p:spPr>
      </p:pic>
      <p:sp>
        <p:nvSpPr>
          <p:cNvPr id="35" name="34 CuadroTexto"/>
          <p:cNvSpPr txBox="1"/>
          <p:nvPr/>
        </p:nvSpPr>
        <p:spPr>
          <a:xfrm>
            <a:off x="2303748" y="35041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1" name="Rectángulo 10"/>
          <p:cNvSpPr/>
          <p:nvPr/>
        </p:nvSpPr>
        <p:spPr>
          <a:xfrm>
            <a:off x="5652121" y="3717032"/>
            <a:ext cx="3168352" cy="2389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b="1" dirty="0" smtClean="0">
                <a:solidFill>
                  <a:schemeClr val="tx1"/>
                </a:solidFill>
              </a:rPr>
              <a:t>Forma </a:t>
            </a:r>
            <a:r>
              <a:rPr lang="es-MX" b="1" dirty="0">
                <a:solidFill>
                  <a:schemeClr val="tx1"/>
                </a:solidFill>
              </a:rPr>
              <a:t>pentagonal, </a:t>
            </a:r>
            <a:r>
              <a:rPr lang="es-MX" b="1" dirty="0" smtClean="0">
                <a:solidFill>
                  <a:schemeClr val="tx1"/>
                </a:solidFill>
              </a:rPr>
              <a:t> </a:t>
            </a:r>
            <a:r>
              <a:rPr lang="es-MX" b="1" dirty="0" smtClean="0">
                <a:solidFill>
                  <a:schemeClr val="tx1"/>
                </a:solidFill>
              </a:rPr>
              <a:t>superficie </a:t>
            </a:r>
            <a:r>
              <a:rPr lang="es-MX" b="1" dirty="0" smtClean="0">
                <a:solidFill>
                  <a:schemeClr val="tx1"/>
                </a:solidFill>
              </a:rPr>
              <a:t>convexa </a:t>
            </a:r>
            <a:r>
              <a:rPr lang="es-MX" b="1" dirty="0" smtClean="0">
                <a:solidFill>
                  <a:schemeClr val="tx1"/>
                </a:solidFill>
              </a:rPr>
              <a:t>mesio distalmente</a:t>
            </a:r>
            <a:r>
              <a:rPr lang="es-MX" b="1" dirty="0">
                <a:solidFill>
                  <a:schemeClr val="tx1"/>
                </a:solidFill>
              </a:rPr>
              <a:t>.</a:t>
            </a:r>
            <a:endParaRPr lang="es-MX" dirty="0">
              <a:solidFill>
                <a:schemeClr val="tx1"/>
              </a:solidFill>
            </a:endParaRPr>
          </a:p>
          <a:p>
            <a:pPr algn="just"/>
            <a:r>
              <a:rPr lang="es-MX" b="1" dirty="0">
                <a:solidFill>
                  <a:schemeClr val="tx1"/>
                </a:solidFill>
              </a:rPr>
              <a:t>Dividida en dos planos o vertientes: </a:t>
            </a:r>
            <a:r>
              <a:rPr lang="es-MX" b="1" dirty="0" err="1">
                <a:solidFill>
                  <a:schemeClr val="tx1"/>
                </a:solidFill>
              </a:rPr>
              <a:t>mesial</a:t>
            </a:r>
            <a:r>
              <a:rPr lang="es-MX" b="1" dirty="0">
                <a:solidFill>
                  <a:schemeClr val="tx1"/>
                </a:solidFill>
              </a:rPr>
              <a:t> y distal, presenta un lóbulo central.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547665" y="1673889"/>
            <a:ext cx="34743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b="1" dirty="0" smtClean="0">
                <a:solidFill>
                  <a:schemeClr val="bg1"/>
                </a:solidFill>
              </a:rPr>
              <a:t>Dientes </a:t>
            </a:r>
            <a:r>
              <a:rPr lang="es-MX" b="1" dirty="0">
                <a:solidFill>
                  <a:schemeClr val="bg1"/>
                </a:solidFill>
              </a:rPr>
              <a:t>más voluminosos que los incisivos, 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r>
              <a:rPr lang="es-MX" b="1" dirty="0">
                <a:solidFill>
                  <a:schemeClr val="bg1"/>
                </a:solidFill>
              </a:rPr>
              <a:t>forma conoide.</a:t>
            </a:r>
            <a:endParaRPr lang="es-MX" dirty="0">
              <a:solidFill>
                <a:schemeClr val="bg1"/>
              </a:solidFill>
            </a:endParaRPr>
          </a:p>
          <a:p>
            <a:pPr lvl="0" algn="just"/>
            <a:r>
              <a:rPr lang="es-MX" b="1" dirty="0">
                <a:solidFill>
                  <a:schemeClr val="bg1"/>
                </a:solidFill>
              </a:rPr>
              <a:t>Sus caras proximales tienen una gran convergencia hacia cervical, por lo que su cuello es más reducido</a:t>
            </a:r>
            <a:r>
              <a:rPr lang="es-MX" b="1" dirty="0" smtClean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860032" y="65800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02649" y="5133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Diente 53 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589">
            <a:off x="94950" y="1531638"/>
            <a:ext cx="1873196" cy="437079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5471651" y="1746698"/>
            <a:ext cx="2449170" cy="1325094"/>
            <a:chOff x="5471651" y="1746698"/>
            <a:chExt cx="2449170" cy="132509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71651" y="1761632"/>
              <a:ext cx="2449170" cy="1310160"/>
            </a:xfrm>
            <a:prstGeom prst="rect">
              <a:avLst/>
            </a:prstGeom>
          </p:spPr>
        </p:pic>
        <p:cxnSp>
          <p:nvCxnSpPr>
            <p:cNvPr id="14" name="Conector recto de flecha 13"/>
            <p:cNvCxnSpPr/>
            <p:nvPr/>
          </p:nvCxnSpPr>
          <p:spPr>
            <a:xfrm>
              <a:off x="5858440" y="1746698"/>
              <a:ext cx="126788" cy="2501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uadroTexto 19"/>
          <p:cNvSpPr txBox="1"/>
          <p:nvPr/>
        </p:nvSpPr>
        <p:spPr>
          <a:xfrm>
            <a:off x="3803648" y="3645024"/>
            <a:ext cx="4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63</a:t>
            </a:r>
            <a:endParaRPr lang="es-MX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015061" y="226083"/>
            <a:ext cx="33123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          </a:t>
            </a:r>
            <a:r>
              <a:rPr lang="es-ES" b="1" dirty="0">
                <a:solidFill>
                  <a:schemeClr val="bg1"/>
                </a:solidFill>
              </a:rPr>
              <a:t>Anatomía dental  </a:t>
            </a:r>
            <a:r>
              <a:rPr lang="es-ES" b="1" dirty="0" smtClean="0">
                <a:solidFill>
                  <a:schemeClr val="bg1"/>
                </a:solidFill>
              </a:rPr>
              <a:t>infantil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2411760" y="11247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3771038" y="11247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4808289" y="10785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5" action="ppaction://hlinksldjump"/>
              </a:rPr>
              <a:t>Distal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9" name="8 CuadroTexto">
            <a:hlinkClick r:id="rId6" action="ppaction://hlinksldjump"/>
          </p:cNvPr>
          <p:cNvSpPr txBox="1"/>
          <p:nvPr/>
        </p:nvSpPr>
        <p:spPr>
          <a:xfrm>
            <a:off x="5340693" y="11416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   Incisal</a:t>
            </a:r>
            <a:endParaRPr lang="es-MX" b="1" dirty="0"/>
          </a:p>
        </p:txBody>
      </p:sp>
      <p:pic>
        <p:nvPicPr>
          <p:cNvPr id="13" name="12 Imagen" descr="MVC-529F.JPG"/>
          <p:cNvPicPr>
            <a:picLocks noChangeAspect="1"/>
          </p:cNvPicPr>
          <p:nvPr/>
        </p:nvPicPr>
        <p:blipFill>
          <a:blip r:embed="rId7" cstate="print"/>
          <a:srcRect l="34644" t="10626" r="35825" b="5901"/>
          <a:stretch>
            <a:fillRect/>
          </a:stretch>
        </p:blipFill>
        <p:spPr>
          <a:xfrm>
            <a:off x="3592736" y="3442196"/>
            <a:ext cx="1460540" cy="3096344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2267744" y="352970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Palatino</a:t>
            </a:r>
            <a:endParaRPr lang="es-MX" sz="2400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39557" y="404664"/>
            <a:ext cx="2102935" cy="6025823"/>
            <a:chOff x="39557" y="404664"/>
            <a:chExt cx="2102935" cy="6025823"/>
          </a:xfrm>
        </p:grpSpPr>
        <p:sp>
          <p:nvSpPr>
            <p:cNvPr id="10" name="9 CuadroTexto"/>
            <p:cNvSpPr txBox="1"/>
            <p:nvPr/>
          </p:nvSpPr>
          <p:spPr>
            <a:xfrm>
              <a:off x="1795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4" t="3800" r="9910" b="4851"/>
            <a:stretch/>
          </p:blipFill>
          <p:spPr>
            <a:xfrm>
              <a:off x="39557" y="886385"/>
              <a:ext cx="2102935" cy="5544102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5680140" y="3815487"/>
            <a:ext cx="3024336" cy="22322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 smtClean="0">
                <a:solidFill>
                  <a:schemeClr val="tx1"/>
                </a:solidFill>
              </a:rPr>
              <a:t>El </a:t>
            </a:r>
            <a:r>
              <a:rPr lang="es-MX" b="1" dirty="0">
                <a:solidFill>
                  <a:schemeClr val="tx1"/>
                </a:solidFill>
              </a:rPr>
              <a:t>lóbulo central es prominente, como una cresta hasta el cíngulo, </a:t>
            </a:r>
            <a:r>
              <a:rPr lang="es-MX" b="1" dirty="0" smtClean="0">
                <a:solidFill>
                  <a:schemeClr val="tx1"/>
                </a:solidFill>
              </a:rPr>
              <a:t>forma </a:t>
            </a:r>
            <a:r>
              <a:rPr lang="es-MX" b="1" dirty="0">
                <a:solidFill>
                  <a:schemeClr val="tx1"/>
                </a:solidFill>
              </a:rPr>
              <a:t>dos pequeñas fosetas: una </a:t>
            </a:r>
            <a:r>
              <a:rPr lang="es-MX" b="1" dirty="0" err="1">
                <a:solidFill>
                  <a:schemeClr val="tx1"/>
                </a:solidFill>
              </a:rPr>
              <a:t>mesial</a:t>
            </a:r>
            <a:r>
              <a:rPr lang="es-MX" b="1" dirty="0">
                <a:solidFill>
                  <a:schemeClr val="tx1"/>
                </a:solidFill>
              </a:rPr>
              <a:t> y una distal, limitadas por dos pequeñas crestas </a:t>
            </a:r>
            <a:r>
              <a:rPr lang="es-MX" b="1" dirty="0" smtClean="0">
                <a:solidFill>
                  <a:schemeClr val="tx1"/>
                </a:solidFill>
              </a:rPr>
              <a:t>marginales.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322004" y="1897204"/>
            <a:ext cx="376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b="1" dirty="0"/>
              <a:t>Cíngulo muy prominente, </a:t>
            </a:r>
            <a:r>
              <a:rPr lang="es-MX" b="1" dirty="0" smtClean="0"/>
              <a:t>abarca </a:t>
            </a:r>
            <a:r>
              <a:rPr lang="es-MX" b="1" dirty="0"/>
              <a:t>la mitad de la longitud de su corona.</a:t>
            </a:r>
            <a:endParaRPr lang="es-MX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sp>
        <p:nvSpPr>
          <p:cNvPr id="19" name="Rectángulo 18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6626661" y="1417980"/>
            <a:ext cx="2311491" cy="1685435"/>
            <a:chOff x="6626661" y="1417980"/>
            <a:chExt cx="2311491" cy="1685435"/>
          </a:xfrm>
        </p:grpSpPr>
        <p:pic>
          <p:nvPicPr>
            <p:cNvPr id="20" name="Picture 8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661" y="1417980"/>
              <a:ext cx="2311491" cy="1685435"/>
            </a:xfrm>
            <a:prstGeom prst="rect">
              <a:avLst/>
            </a:prstGeom>
            <a:noFill/>
          </p:spPr>
        </p:pic>
        <p:cxnSp>
          <p:nvCxnSpPr>
            <p:cNvPr id="14" name="Conector recto de flecha 13"/>
            <p:cNvCxnSpPr/>
            <p:nvPr/>
          </p:nvCxnSpPr>
          <p:spPr>
            <a:xfrm flipH="1" flipV="1">
              <a:off x="7328569" y="2060848"/>
              <a:ext cx="504766" cy="1595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4000" decel="4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92" y="10666"/>
            <a:ext cx="9144000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073796" y="231993"/>
            <a:ext cx="34563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          </a:t>
            </a:r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2444552" y="113541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4" action="ppaction://hlinksldjump"/>
          </p:cNvPr>
          <p:cNvSpPr txBox="1"/>
          <p:nvPr/>
        </p:nvSpPr>
        <p:spPr>
          <a:xfrm>
            <a:off x="4028728" y="1135410"/>
            <a:ext cx="97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</a:t>
            </a:r>
            <a:endParaRPr lang="es-MX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6693024" y="113541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9" name="8 CuadroTexto">
            <a:hlinkClick r:id="rId6" action="ppaction://hlinksldjump"/>
          </p:cNvPr>
          <p:cNvSpPr txBox="1"/>
          <p:nvPr/>
        </p:nvSpPr>
        <p:spPr>
          <a:xfrm>
            <a:off x="7773144" y="113541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   Incisal </a:t>
            </a:r>
            <a:endParaRPr lang="es-MX" b="1" dirty="0"/>
          </a:p>
        </p:txBody>
      </p:sp>
      <p:pic>
        <p:nvPicPr>
          <p:cNvPr id="13" name="12 Imagen" descr="MVC-525F.JPG"/>
          <p:cNvPicPr>
            <a:picLocks noChangeAspect="1"/>
          </p:cNvPicPr>
          <p:nvPr/>
        </p:nvPicPr>
        <p:blipFill>
          <a:blip r:embed="rId7" cstate="print"/>
          <a:srcRect l="42913" t="13776" r="32281" b="7476"/>
          <a:stretch>
            <a:fillRect/>
          </a:stretch>
        </p:blipFill>
        <p:spPr>
          <a:xfrm>
            <a:off x="3017626" y="3479540"/>
            <a:ext cx="1259632" cy="2999123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4260366" y="383037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grpSp>
        <p:nvGrpSpPr>
          <p:cNvPr id="7" name="Grupo 6"/>
          <p:cNvGrpSpPr/>
          <p:nvPr/>
        </p:nvGrpSpPr>
        <p:grpSpPr>
          <a:xfrm>
            <a:off x="155979" y="404664"/>
            <a:ext cx="1917817" cy="6095960"/>
            <a:chOff x="155979" y="404664"/>
            <a:chExt cx="1917817" cy="6095960"/>
          </a:xfrm>
        </p:grpSpPr>
        <p:sp>
          <p:nvSpPr>
            <p:cNvPr id="10" name="9 CuadroTexto"/>
            <p:cNvSpPr txBox="1"/>
            <p:nvPr/>
          </p:nvSpPr>
          <p:spPr>
            <a:xfrm>
              <a:off x="1795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9" t="4851" r="13217" b="5900"/>
            <a:stretch/>
          </p:blipFill>
          <p:spPr>
            <a:xfrm>
              <a:off x="155979" y="879436"/>
              <a:ext cx="1917817" cy="5621188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5508104" y="3573016"/>
            <a:ext cx="3456384" cy="26508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b="1" dirty="0" smtClean="0">
                <a:solidFill>
                  <a:schemeClr val="tx1"/>
                </a:solidFill>
              </a:rPr>
              <a:t>Forma </a:t>
            </a:r>
            <a:r>
              <a:rPr lang="es-MX" b="1" dirty="0">
                <a:solidFill>
                  <a:schemeClr val="tx1"/>
                </a:solidFill>
              </a:rPr>
              <a:t>triangular, </a:t>
            </a:r>
            <a:r>
              <a:rPr lang="es-MX" b="1" dirty="0" smtClean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superficies son muy convexas.</a:t>
            </a:r>
            <a:endParaRPr lang="es-MX" dirty="0">
              <a:solidFill>
                <a:schemeClr val="tx1"/>
              </a:solidFill>
            </a:endParaRPr>
          </a:p>
          <a:p>
            <a:pPr algn="just"/>
            <a:r>
              <a:rPr lang="es-MX" b="1" dirty="0">
                <a:solidFill>
                  <a:schemeClr val="tx1"/>
                </a:solidFill>
              </a:rPr>
              <a:t>Borde </a:t>
            </a:r>
            <a:r>
              <a:rPr lang="es-MX" b="1" dirty="0" smtClean="0">
                <a:solidFill>
                  <a:schemeClr val="tx1"/>
                </a:solidFill>
              </a:rPr>
              <a:t>incisal: </a:t>
            </a:r>
            <a:r>
              <a:rPr lang="es-MX" b="1" dirty="0">
                <a:solidFill>
                  <a:schemeClr val="tx1"/>
                </a:solidFill>
              </a:rPr>
              <a:t>forma romboide y su vértice está desviado hacia distal.</a:t>
            </a:r>
            <a:endParaRPr lang="es-MX" dirty="0">
              <a:solidFill>
                <a:schemeClr val="tx1"/>
              </a:solidFill>
            </a:endParaRPr>
          </a:p>
          <a:p>
            <a:pPr algn="just"/>
            <a:r>
              <a:rPr lang="es-MX" b="1" dirty="0" smtClean="0">
                <a:solidFill>
                  <a:schemeClr val="tx1"/>
                </a:solidFill>
              </a:rPr>
              <a:t>Cuello: escalón </a:t>
            </a:r>
            <a:r>
              <a:rPr lang="es-MX" b="1" dirty="0">
                <a:solidFill>
                  <a:schemeClr val="tx1"/>
                </a:solidFill>
              </a:rPr>
              <a:t>muy marcado, </a:t>
            </a:r>
            <a:r>
              <a:rPr lang="es-MX" b="1" dirty="0" smtClean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forma ondulada y forma festones en las caras proximales.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sp>
        <p:nvSpPr>
          <p:cNvPr id="16" name="Rectángulo 15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2251683" y="219998"/>
              <a:ext cx="309634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         </a:t>
              </a:r>
              <a:r>
                <a:rPr lang="es-ES" b="1" dirty="0">
                  <a:solidFill>
                    <a:schemeClr val="bg1"/>
                  </a:solidFill>
                </a:rPr>
                <a:t>Anatomía dental  </a:t>
              </a:r>
              <a:r>
                <a:rPr lang="es-ES" b="1" dirty="0" smtClean="0">
                  <a:solidFill>
                    <a:schemeClr val="bg1"/>
                  </a:solidFill>
                </a:rPr>
                <a:t>infantil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>
              <a:hlinkClick r:id="rId3" action="ppaction://hlinksldjump"/>
            </p:cNvPr>
            <p:cNvSpPr txBox="1"/>
            <p:nvPr/>
          </p:nvSpPr>
          <p:spPr>
            <a:xfrm>
              <a:off x="2411760" y="112474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>
              <a:hlinkClick r:id="rId4" action="ppaction://hlinksldjump"/>
            </p:cNvPr>
            <p:cNvSpPr txBox="1"/>
            <p:nvPr/>
          </p:nvSpPr>
          <p:spPr>
            <a:xfrm>
              <a:off x="3995936" y="11247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7" name="6 CuadroTexto">
              <a:hlinkClick r:id="rId5" action="ppaction://hlinksldjump"/>
            </p:cNvPr>
            <p:cNvSpPr txBox="1"/>
            <p:nvPr/>
          </p:nvSpPr>
          <p:spPr>
            <a:xfrm>
              <a:off x="5881588" y="11247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9" name="8 CuadroTexto">
              <a:hlinkClick r:id="rId6" action="ppaction://hlinksldjump"/>
            </p:cNvPr>
            <p:cNvSpPr txBox="1"/>
            <p:nvPr/>
          </p:nvSpPr>
          <p:spPr>
            <a:xfrm>
              <a:off x="7740352" y="11247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    Incisal </a:t>
              </a:r>
              <a:endParaRPr lang="es-MX" b="1" dirty="0"/>
            </a:p>
          </p:txBody>
        </p:sp>
      </p:grpSp>
      <p:pic>
        <p:nvPicPr>
          <p:cNvPr id="24" name="23 Imagen" descr="MVC-526F.JPG"/>
          <p:cNvPicPr>
            <a:picLocks noChangeAspect="1"/>
          </p:cNvPicPr>
          <p:nvPr/>
        </p:nvPicPr>
        <p:blipFill>
          <a:blip r:embed="rId7" cstate="print"/>
          <a:srcRect l="47637" t="13776" r="27557" b="5901"/>
          <a:stretch>
            <a:fillRect/>
          </a:stretch>
        </p:blipFill>
        <p:spPr>
          <a:xfrm>
            <a:off x="3366120" y="3429000"/>
            <a:ext cx="1259632" cy="3059106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2251683" y="36174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73950" y="404664"/>
            <a:ext cx="1869697" cy="6079048"/>
            <a:chOff x="73950" y="404664"/>
            <a:chExt cx="1869697" cy="6079048"/>
          </a:xfrm>
        </p:grpSpPr>
        <p:sp>
          <p:nvSpPr>
            <p:cNvPr id="10" name="9 CuadroTexto"/>
            <p:cNvSpPr txBox="1"/>
            <p:nvPr/>
          </p:nvSpPr>
          <p:spPr>
            <a:xfrm>
              <a:off x="1795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4" t="3800" r="12279" b="5901"/>
            <a:stretch/>
          </p:blipFill>
          <p:spPr>
            <a:xfrm>
              <a:off x="73950" y="939096"/>
              <a:ext cx="1869697" cy="5544616"/>
            </a:xfrm>
            <a:prstGeom prst="rect">
              <a:avLst/>
            </a:prstGeom>
          </p:spPr>
        </p:pic>
      </p:grpSp>
      <p:sp>
        <p:nvSpPr>
          <p:cNvPr id="16" name="Rectángulo 15"/>
          <p:cNvSpPr/>
          <p:nvPr/>
        </p:nvSpPr>
        <p:spPr>
          <a:xfrm>
            <a:off x="6084168" y="3602752"/>
            <a:ext cx="2489200" cy="2434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b="1" dirty="0" smtClean="0">
                <a:solidFill>
                  <a:schemeClr val="tx1"/>
                </a:solidFill>
              </a:rPr>
              <a:t>Forma </a:t>
            </a:r>
            <a:r>
              <a:rPr lang="es-MX" b="1" dirty="0">
                <a:solidFill>
                  <a:schemeClr val="tx1"/>
                </a:solidFill>
              </a:rPr>
              <a:t>triangular, </a:t>
            </a:r>
            <a:r>
              <a:rPr lang="es-MX" b="1" dirty="0" smtClean="0">
                <a:solidFill>
                  <a:schemeClr val="tx1"/>
                </a:solidFill>
              </a:rPr>
              <a:t> superficie </a:t>
            </a:r>
            <a:r>
              <a:rPr lang="es-MX" b="1" dirty="0">
                <a:solidFill>
                  <a:schemeClr val="tx1"/>
                </a:solidFill>
              </a:rPr>
              <a:t>muy </a:t>
            </a:r>
            <a:r>
              <a:rPr lang="es-MX" b="1" dirty="0" smtClean="0">
                <a:solidFill>
                  <a:schemeClr val="tx1"/>
                </a:solidFill>
              </a:rPr>
              <a:t>convexa.</a:t>
            </a:r>
            <a:endParaRPr lang="es-MX" dirty="0">
              <a:solidFill>
                <a:schemeClr val="tx1"/>
              </a:solidFill>
            </a:endParaRPr>
          </a:p>
          <a:p>
            <a:pPr algn="just"/>
            <a:r>
              <a:rPr lang="es-MX" b="1" dirty="0" smtClean="0">
                <a:solidFill>
                  <a:schemeClr val="tx1"/>
                </a:solidFill>
              </a:rPr>
              <a:t>Cuello: Forma </a:t>
            </a:r>
            <a:r>
              <a:rPr lang="es-MX" b="1" dirty="0">
                <a:solidFill>
                  <a:schemeClr val="tx1"/>
                </a:solidFill>
              </a:rPr>
              <a:t>un escalón muy marcado, es de forma ondulada y forma festones en las caras proximales.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860032" y="65160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sp>
        <p:nvSpPr>
          <p:cNvPr id="18" name="Rectángulo 1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8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540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4 CuadroTexto"/>
            <p:cNvSpPr txBox="1"/>
            <p:nvPr/>
          </p:nvSpPr>
          <p:spPr>
            <a:xfrm>
              <a:off x="2411760" y="112474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3995936" y="11247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220072" y="11247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6660232" y="112474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18502" y="404664"/>
            <a:ext cx="2946568" cy="5976664"/>
            <a:chOff x="118502" y="404664"/>
            <a:chExt cx="2946568" cy="5976664"/>
          </a:xfrm>
        </p:grpSpPr>
        <p:sp>
          <p:nvSpPr>
            <p:cNvPr id="10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118502" y="3831002"/>
              <a:ext cx="2946568" cy="2550326"/>
              <a:chOff x="118502" y="3831002"/>
              <a:chExt cx="2946568" cy="2550326"/>
            </a:xfrm>
          </p:grpSpPr>
          <p:pic>
            <p:nvPicPr>
              <p:cNvPr id="11" name="10 Imagen" descr="MVC-527F.JPG"/>
              <p:cNvPicPr>
                <a:picLocks noChangeAspect="1"/>
              </p:cNvPicPr>
              <p:nvPr/>
            </p:nvPicPr>
            <p:blipFill>
              <a:blip r:embed="rId3" cstate="print"/>
              <a:srcRect l="26375" t="46850" r="34644" b="13776"/>
              <a:stretch>
                <a:fillRect/>
              </a:stretch>
            </p:blipFill>
            <p:spPr>
              <a:xfrm>
                <a:off x="118502" y="4149080"/>
                <a:ext cx="2946568" cy="2232248"/>
              </a:xfrm>
              <a:prstGeom prst="rect">
                <a:avLst/>
              </a:prstGeom>
            </p:spPr>
          </p:pic>
          <p:sp>
            <p:nvSpPr>
              <p:cNvPr id="13" name="12 CuadroTexto"/>
              <p:cNvSpPr txBox="1"/>
              <p:nvPr/>
            </p:nvSpPr>
            <p:spPr>
              <a:xfrm>
                <a:off x="1591786" y="3831002"/>
                <a:ext cx="1296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/>
                  <a:t>Incisal </a:t>
                </a:r>
                <a:endParaRPr lang="es-MX" b="1" dirty="0"/>
              </a:p>
            </p:txBody>
          </p:sp>
        </p:grpSp>
      </p:grpSp>
      <p:sp>
        <p:nvSpPr>
          <p:cNvPr id="14" name="Rectángulo 13"/>
          <p:cNvSpPr/>
          <p:nvPr/>
        </p:nvSpPr>
        <p:spPr>
          <a:xfrm>
            <a:off x="2901087" y="330073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23679" y="4998068"/>
            <a:ext cx="5117870" cy="9004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Borde </a:t>
            </a:r>
            <a:r>
              <a:rPr lang="es-MX" sz="1600" b="1" dirty="0" smtClean="0">
                <a:solidFill>
                  <a:schemeClr val="tx1"/>
                </a:solidFill>
              </a:rPr>
              <a:t>incisal,  </a:t>
            </a:r>
            <a:r>
              <a:rPr lang="es-MX" sz="1600" b="1" dirty="0">
                <a:solidFill>
                  <a:schemeClr val="tx1"/>
                </a:solidFill>
              </a:rPr>
              <a:t>forma romboide y su vértice está desviado hacia distal.</a:t>
            </a:r>
            <a:endParaRPr lang="es-MX" sz="1600" dirty="0">
              <a:solidFill>
                <a:schemeClr val="tx1"/>
              </a:solidFill>
            </a:endParaRPr>
          </a:p>
          <a:p>
            <a:pPr algn="just"/>
            <a:endParaRPr lang="es-MX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 action="ppaction://hlinksldjump"/>
              </a:rPr>
              <a:t>Menú anterior </a:t>
            </a:r>
            <a:endParaRPr lang="es-MX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t="27525" r="62534" b="54125"/>
          <a:stretch/>
        </p:blipFill>
        <p:spPr>
          <a:xfrm rot="10800000">
            <a:off x="223422" y="1288141"/>
            <a:ext cx="1637674" cy="12961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75" y="1812154"/>
            <a:ext cx="3451681" cy="1373760"/>
          </a:xfrm>
          <a:prstGeom prst="rect">
            <a:avLst/>
          </a:prstGeom>
        </p:spPr>
      </p:pic>
      <p:cxnSp>
        <p:nvCxnSpPr>
          <p:cNvPr id="19" name="Conector recto de flecha 18"/>
          <p:cNvCxnSpPr/>
          <p:nvPr/>
        </p:nvCxnSpPr>
        <p:spPr>
          <a:xfrm flipH="1">
            <a:off x="2444552" y="2015980"/>
            <a:ext cx="166664" cy="412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accel="4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325592" y="191066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3" name="15 CuadroTexto"/>
          <p:cNvSpPr txBox="1"/>
          <p:nvPr/>
        </p:nvSpPr>
        <p:spPr>
          <a:xfrm>
            <a:off x="627060" y="64886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Menú Principal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937272" y="1335550"/>
            <a:ext cx="610144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91285" algn="l"/>
              </a:tabLst>
            </a:pP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cresta cervical </a:t>
            </a:r>
            <a:r>
              <a:rPr lang="es-MX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mesial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prominente en la superficie bucal es excesivo por la curva de la línea cervical apicalmente y por la constricción cerca de la línea </a:t>
            </a:r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cervical. Esta 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protuberancia facilita la distinción de derechos e izquierdos.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23728" y="4852317"/>
            <a:ext cx="25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err="1" smtClean="0"/>
              <a:t>Mesial</a:t>
            </a:r>
            <a:endParaRPr lang="es-MX" sz="1400" dirty="0"/>
          </a:p>
        </p:txBody>
      </p:sp>
      <p:sp>
        <p:nvSpPr>
          <p:cNvPr id="16" name="Rectángulo 15"/>
          <p:cNvSpPr/>
          <p:nvPr/>
        </p:nvSpPr>
        <p:spPr>
          <a:xfrm>
            <a:off x="5655800" y="3974397"/>
            <a:ext cx="2953059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cúspides son cortas, los bordes </a:t>
            </a:r>
            <a:r>
              <a:rPr lang="es-MX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oclusales</a:t>
            </a: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son pronunciados, las fosas, fosetas y fisuras no son tan pronunciados. </a:t>
            </a:r>
            <a:endParaRPr lang="es-MX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MX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860032" y="64533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 action="ppaction://hlinksldjump"/>
              </a:rPr>
              <a:t>Menú anterior </a:t>
            </a:r>
            <a:endParaRPr lang="es-MX" dirty="0"/>
          </a:p>
        </p:txBody>
      </p:sp>
      <p:pic>
        <p:nvPicPr>
          <p:cNvPr id="3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0865"/>
            <a:ext cx="9144000" cy="6858000"/>
          </a:xfrm>
          <a:prstGeom prst="rect">
            <a:avLst/>
          </a:prstGeom>
          <a:noFill/>
        </p:spPr>
      </p:pic>
      <p:sp>
        <p:nvSpPr>
          <p:cNvPr id="4" name="4 CuadroTexto"/>
          <p:cNvSpPr txBox="1"/>
          <p:nvPr/>
        </p:nvSpPr>
        <p:spPr>
          <a:xfrm>
            <a:off x="3111986" y="402233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4655358" y="106072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 </a:t>
            </a:r>
            <a:endParaRPr lang="es-MX" b="1" dirty="0"/>
          </a:p>
        </p:txBody>
      </p:sp>
      <p:sp>
        <p:nvSpPr>
          <p:cNvPr id="6" name="6 CuadroTexto"/>
          <p:cNvSpPr txBox="1"/>
          <p:nvPr/>
        </p:nvSpPr>
        <p:spPr>
          <a:xfrm>
            <a:off x="6423753" y="99095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7" name="7 CuadroTexto">
            <a:hlinkClick r:id="rId5" action="ppaction://hlinksldjump"/>
          </p:cNvPr>
          <p:cNvSpPr txBox="1"/>
          <p:nvPr/>
        </p:nvSpPr>
        <p:spPr>
          <a:xfrm>
            <a:off x="3166410" y="10165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8" name="8 CuadroTexto"/>
          <p:cNvSpPr txBox="1"/>
          <p:nvPr/>
        </p:nvSpPr>
        <p:spPr>
          <a:xfrm>
            <a:off x="7995005" y="103247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Oclusal  </a:t>
            </a:r>
            <a:endParaRPr lang="es-MX" b="1" dirty="0"/>
          </a:p>
        </p:txBody>
      </p:sp>
      <p:sp>
        <p:nvSpPr>
          <p:cNvPr id="20" name="15 CuadroTexto"/>
          <p:cNvSpPr txBox="1"/>
          <p:nvPr/>
        </p:nvSpPr>
        <p:spPr>
          <a:xfrm>
            <a:off x="2698358" y="1660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637199" y="3964103"/>
            <a:ext cx="3252187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dirty="0"/>
              <a:t>La cúspide </a:t>
            </a:r>
            <a:r>
              <a:rPr lang="es-MX" dirty="0" smtClean="0"/>
              <a:t>mesio vestibular es la más grande </a:t>
            </a:r>
            <a:r>
              <a:rPr lang="es-MX" dirty="0"/>
              <a:t>y </a:t>
            </a:r>
            <a:r>
              <a:rPr lang="es-MX" dirty="0" smtClean="0"/>
              <a:t>redondeada, esto determina si es derecha o izquierda. </a:t>
            </a:r>
            <a:endParaRPr lang="es-MX" dirty="0" smtClean="0"/>
          </a:p>
          <a:p>
            <a:pPr algn="just"/>
            <a:r>
              <a:rPr lang="es-MX" dirty="0" smtClean="0"/>
              <a:t>Superficie </a:t>
            </a:r>
            <a:r>
              <a:rPr lang="es-MX" dirty="0"/>
              <a:t>vestibular </a:t>
            </a:r>
            <a:r>
              <a:rPr lang="es-MX" dirty="0" smtClean="0"/>
              <a:t>lisa, </a:t>
            </a:r>
            <a:r>
              <a:rPr lang="es-MX" dirty="0" smtClean="0"/>
              <a:t>3 </a:t>
            </a:r>
            <a:r>
              <a:rPr lang="es-MX" dirty="0"/>
              <a:t>raíces, largas, delgadas y divergentes</a:t>
            </a:r>
          </a:p>
        </p:txBody>
      </p:sp>
      <p:sp>
        <p:nvSpPr>
          <p:cNvPr id="9" name="9 CuadroTexto"/>
          <p:cNvSpPr txBox="1"/>
          <p:nvPr/>
        </p:nvSpPr>
        <p:spPr>
          <a:xfrm>
            <a:off x="204912" y="4046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Diente 54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hlinkClick r:id="rId3" action="ppaction://hlinksldjump"/>
          </p:cNvPr>
          <p:cNvSpPr txBox="1"/>
          <p:nvPr/>
        </p:nvSpPr>
        <p:spPr>
          <a:xfrm>
            <a:off x="4860032" y="65253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Menú anterior </a:t>
            </a:r>
            <a:endParaRPr lang="es-MX" dirty="0"/>
          </a:p>
        </p:txBody>
      </p:sp>
      <p:pic>
        <p:nvPicPr>
          <p:cNvPr id="25" name="Picture 8" descr="IMAGEN 3 0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06" y="1433986"/>
            <a:ext cx="3557986" cy="225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de flecha 11"/>
          <p:cNvCxnSpPr/>
          <p:nvPr/>
        </p:nvCxnSpPr>
        <p:spPr>
          <a:xfrm>
            <a:off x="4499992" y="1772816"/>
            <a:ext cx="0" cy="550783"/>
          </a:xfrm>
          <a:prstGeom prst="straightConnector1">
            <a:avLst/>
          </a:prstGeom>
          <a:ln w="38100">
            <a:solidFill>
              <a:srgbClr val="314A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"/>
          <a:stretch/>
        </p:blipFill>
        <p:spPr>
          <a:xfrm>
            <a:off x="111408" y="849213"/>
            <a:ext cx="2483477" cy="5950179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468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accel="4000" decel="4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96"/>
            <a:ext cx="9144000" cy="6858000"/>
          </a:xfrm>
          <a:prstGeom prst="rect">
            <a:avLst/>
          </a:prstGeom>
          <a:noFill/>
        </p:spPr>
      </p:pic>
      <p:sp>
        <p:nvSpPr>
          <p:cNvPr id="3" name="3 CuadroTexto"/>
          <p:cNvSpPr txBox="1"/>
          <p:nvPr/>
        </p:nvSpPr>
        <p:spPr>
          <a:xfrm>
            <a:off x="3095836" y="226642"/>
            <a:ext cx="29523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6 CuadroTexto"/>
          <p:cNvSpPr txBox="1"/>
          <p:nvPr/>
        </p:nvSpPr>
        <p:spPr>
          <a:xfrm>
            <a:off x="3532309" y="3654924"/>
            <a:ext cx="89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/>
              <a:t>Mesial</a:t>
            </a:r>
            <a:endParaRPr lang="es-MX" b="1" dirty="0"/>
          </a:p>
        </p:txBody>
      </p:sp>
      <p:sp>
        <p:nvSpPr>
          <p:cNvPr id="6" name="7 CuadroTexto"/>
          <p:cNvSpPr txBox="1"/>
          <p:nvPr/>
        </p:nvSpPr>
        <p:spPr>
          <a:xfrm>
            <a:off x="5263928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7" name="7 CuadroTexto"/>
          <p:cNvSpPr txBox="1"/>
          <p:nvPr/>
        </p:nvSpPr>
        <p:spPr>
          <a:xfrm>
            <a:off x="6300192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  </a:t>
            </a:r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891612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  </a:t>
            </a:r>
            <a:endParaRPr lang="es-MX" b="1" dirty="0"/>
          </a:p>
        </p:txBody>
      </p:sp>
      <p:sp>
        <p:nvSpPr>
          <p:cNvPr id="17" name="Rectángulo 16"/>
          <p:cNvSpPr/>
          <p:nvPr/>
        </p:nvSpPr>
        <p:spPr>
          <a:xfrm>
            <a:off x="5786066" y="4183616"/>
            <a:ext cx="2458342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s-MX" sz="1600" dirty="0" smtClean="0"/>
              <a:t>Más </a:t>
            </a:r>
            <a:r>
              <a:rPr lang="es-MX" sz="1600" dirty="0"/>
              <a:t>ancho en sentido </a:t>
            </a:r>
            <a:r>
              <a:rPr lang="es-MX" sz="1600" dirty="0" err="1"/>
              <a:t>mesiodistal</a:t>
            </a:r>
            <a:r>
              <a:rPr lang="es-MX" sz="1600" dirty="0"/>
              <a:t> a nivel de las áreas de contacto y desde ahí converge hacia </a:t>
            </a:r>
            <a:r>
              <a:rPr lang="es-MX" sz="1600" dirty="0" smtClean="0"/>
              <a:t>cervical. Señala </a:t>
            </a:r>
            <a:r>
              <a:rPr lang="es-MX" sz="1600" dirty="0"/>
              <a:t>la cresta marginal </a:t>
            </a:r>
            <a:r>
              <a:rPr lang="es-MX" sz="1600" dirty="0" err="1" smtClean="0"/>
              <a:t>mesial</a:t>
            </a:r>
            <a:r>
              <a:rPr lang="es-MX" sz="1600" dirty="0" smtClean="0"/>
              <a:t>.</a:t>
            </a:r>
            <a:endParaRPr lang="es-MX" sz="1600" dirty="0"/>
          </a:p>
        </p:txBody>
      </p:sp>
      <p:grpSp>
        <p:nvGrpSpPr>
          <p:cNvPr id="4" name="Grupo 3"/>
          <p:cNvGrpSpPr/>
          <p:nvPr/>
        </p:nvGrpSpPr>
        <p:grpSpPr>
          <a:xfrm>
            <a:off x="182179" y="422256"/>
            <a:ext cx="3247025" cy="5921120"/>
            <a:chOff x="182179" y="422256"/>
            <a:chExt cx="3247025" cy="5921120"/>
          </a:xfrm>
        </p:grpSpPr>
        <p:sp>
          <p:nvSpPr>
            <p:cNvPr id="11" name="4 CuadroTexto"/>
            <p:cNvSpPr txBox="1"/>
            <p:nvPr/>
          </p:nvSpPr>
          <p:spPr>
            <a:xfrm>
              <a:off x="812776" y="422256"/>
              <a:ext cx="1148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54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2" t="7192" r="11260" b="5669"/>
            <a:stretch/>
          </p:blipFill>
          <p:spPr>
            <a:xfrm>
              <a:off x="182179" y="982008"/>
              <a:ext cx="3247025" cy="5361368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 action="ppaction://hlinksldjump"/>
              </a:rPr>
              <a:t>Menú anterior 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pic>
        <p:nvPicPr>
          <p:cNvPr id="16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73" y="1761624"/>
            <a:ext cx="2062545" cy="1516248"/>
          </a:xfrm>
          <a:prstGeom prst="rect">
            <a:avLst/>
          </a:prstGeom>
          <a:noFill/>
        </p:spPr>
      </p:pic>
      <p:cxnSp>
        <p:nvCxnSpPr>
          <p:cNvPr id="10" name="Conector recto de flecha 9"/>
          <p:cNvCxnSpPr/>
          <p:nvPr/>
        </p:nvCxnSpPr>
        <p:spPr>
          <a:xfrm flipH="1">
            <a:off x="4124162" y="2510766"/>
            <a:ext cx="447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00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8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" presetClass="entr" presetSubtype="2" accel="6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5400" y="-20712"/>
            <a:ext cx="9144000" cy="6858000"/>
            <a:chOff x="4081" y="9654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1" y="965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4 CuadroTexto">
              <a:hlinkClick r:id="rId3" action="ppaction://hlinksldjump"/>
            </p:cNvPr>
            <p:cNvSpPr txBox="1"/>
            <p:nvPr/>
          </p:nvSpPr>
          <p:spPr>
            <a:xfrm>
              <a:off x="3052361" y="997498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5 CuadroTexto"/>
            <p:cNvSpPr txBox="1"/>
            <p:nvPr/>
          </p:nvSpPr>
          <p:spPr>
            <a:xfrm>
              <a:off x="6154777" y="115388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6" name="6 CuadroTexto"/>
            <p:cNvSpPr txBox="1"/>
            <p:nvPr/>
          </p:nvSpPr>
          <p:spPr>
            <a:xfrm>
              <a:off x="2663355" y="3547305"/>
              <a:ext cx="1225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</a:t>
              </a:r>
              <a:endParaRPr lang="es-MX" b="1" dirty="0"/>
            </a:p>
          </p:txBody>
        </p:sp>
        <p:sp>
          <p:nvSpPr>
            <p:cNvPr id="7" name="7 CuadroTexto"/>
            <p:cNvSpPr txBox="1"/>
            <p:nvPr/>
          </p:nvSpPr>
          <p:spPr>
            <a:xfrm>
              <a:off x="4734537" y="118536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2934472" y="221721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812360" y="969222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Oclusal 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860032" y="65160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 action="ppaction://hlinksldjump"/>
              </a:rPr>
              <a:t>Menú anterior </a:t>
            </a:r>
            <a:endParaRPr lang="es-MX" dirty="0"/>
          </a:p>
        </p:txBody>
      </p:sp>
      <p:sp>
        <p:nvSpPr>
          <p:cNvPr id="12" name="Rectángulo 11"/>
          <p:cNvSpPr/>
          <p:nvPr/>
        </p:nvSpPr>
        <p:spPr>
          <a:xfrm>
            <a:off x="5304050" y="3712964"/>
            <a:ext cx="3588430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/>
              <a:t>Anchura mayor a nivel de los puntos de contacto.</a:t>
            </a:r>
          </a:p>
          <a:p>
            <a:pPr algn="just"/>
            <a:endParaRPr lang="es-ES" sz="1600" dirty="0" smtClean="0"/>
          </a:p>
          <a:p>
            <a:pPr algn="just"/>
            <a:r>
              <a:rPr lang="es-ES" sz="1600" dirty="0" smtClean="0"/>
              <a:t> En </a:t>
            </a:r>
            <a:r>
              <a:rPr lang="es-ES" sz="1600" dirty="0" err="1" smtClean="0">
                <a:solidFill>
                  <a:schemeClr val="accent1"/>
                </a:solidFill>
              </a:rPr>
              <a:t>vestíbulogingival</a:t>
            </a:r>
            <a:r>
              <a:rPr lang="es-ES" sz="1600" dirty="0" smtClean="0"/>
              <a:t> </a:t>
            </a:r>
            <a:r>
              <a:rPr lang="es-ES" sz="1600" dirty="0"/>
              <a:t>encontraremos </a:t>
            </a:r>
            <a:r>
              <a:rPr lang="es-ES" sz="1600" dirty="0" smtClean="0"/>
              <a:t>el </a:t>
            </a:r>
            <a:r>
              <a:rPr lang="es-ES" sz="1600" i="1" dirty="0" smtClean="0"/>
              <a:t>tubérculo </a:t>
            </a:r>
            <a:r>
              <a:rPr lang="es-ES" sz="1600" i="1" dirty="0"/>
              <a:t>de </a:t>
            </a:r>
            <a:r>
              <a:rPr lang="es-ES" sz="1600" i="1" dirty="0" err="1" smtClean="0"/>
              <a:t>Zückerkandl</a:t>
            </a:r>
            <a:r>
              <a:rPr lang="es-ES" sz="1600" i="1" dirty="0" smtClean="0"/>
              <a:t>.</a:t>
            </a:r>
          </a:p>
          <a:p>
            <a:pPr algn="just"/>
            <a:r>
              <a:rPr lang="es-ES" sz="1600" dirty="0" smtClean="0"/>
              <a:t> </a:t>
            </a:r>
          </a:p>
          <a:p>
            <a:pPr algn="just"/>
            <a:r>
              <a:rPr lang="es-ES" sz="1600" dirty="0" smtClean="0"/>
              <a:t>3 </a:t>
            </a:r>
            <a:r>
              <a:rPr lang="es-ES" sz="1600" dirty="0"/>
              <a:t>raíces </a:t>
            </a:r>
            <a:r>
              <a:rPr lang="es-ES" sz="1600" dirty="0" smtClean="0"/>
              <a:t>largas, </a:t>
            </a:r>
            <a:r>
              <a:rPr lang="es-ES" sz="1600" dirty="0"/>
              <a:t>muy divergentes, la raíz mayor es la </a:t>
            </a:r>
            <a:r>
              <a:rPr lang="es-ES" sz="1600" dirty="0" smtClean="0"/>
              <a:t>palatina. </a:t>
            </a:r>
            <a:endParaRPr lang="es-ES" sz="1600" dirty="0">
              <a:effectLst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65299" y="375732"/>
            <a:ext cx="2619375" cy="6059992"/>
            <a:chOff x="65299" y="375732"/>
            <a:chExt cx="2619375" cy="6059992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99" y="1149349"/>
              <a:ext cx="2619375" cy="5286375"/>
            </a:xfrm>
            <a:prstGeom prst="rect">
              <a:avLst/>
            </a:prstGeom>
          </p:spPr>
        </p:pic>
        <p:sp>
          <p:nvSpPr>
            <p:cNvPr id="22" name="Rectángulo 21"/>
            <p:cNvSpPr/>
            <p:nvPr/>
          </p:nvSpPr>
          <p:spPr>
            <a:xfrm>
              <a:off x="252813" y="375732"/>
              <a:ext cx="11559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Diente 54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929" y="4060685"/>
            <a:ext cx="1338050" cy="2375039"/>
          </a:xfrm>
          <a:prstGeom prst="rect">
            <a:avLst/>
          </a:prstGeom>
        </p:spPr>
      </p:pic>
      <p:cxnSp>
        <p:nvCxnSpPr>
          <p:cNvPr id="19" name="Conector recto de flecha 18"/>
          <p:cNvCxnSpPr/>
          <p:nvPr/>
        </p:nvCxnSpPr>
        <p:spPr>
          <a:xfrm flipH="1" flipV="1">
            <a:off x="3203848" y="4849548"/>
            <a:ext cx="360040" cy="3076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63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8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8000" decel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6" y="10244"/>
            <a:ext cx="9144000" cy="6858000"/>
          </a:xfrm>
          <a:prstGeom prst="rect">
            <a:avLst/>
          </a:prstGeom>
          <a:noFill/>
        </p:spPr>
      </p:pic>
      <p:sp>
        <p:nvSpPr>
          <p:cNvPr id="5" name="6 CuadroTexto">
            <a:hlinkClick r:id="rId4" action="ppaction://hlinksldjump"/>
          </p:cNvPr>
          <p:cNvSpPr txBox="1"/>
          <p:nvPr/>
        </p:nvSpPr>
        <p:spPr>
          <a:xfrm>
            <a:off x="4293973" y="109903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6" name="7 CuadroTexto"/>
          <p:cNvSpPr txBox="1"/>
          <p:nvPr/>
        </p:nvSpPr>
        <p:spPr>
          <a:xfrm>
            <a:off x="7896734" y="1117372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5" action="ppaction://hlinksldjump"/>
              </a:rPr>
              <a:t>Distal </a:t>
            </a:r>
            <a:endParaRPr lang="es-MX" b="1" dirty="0"/>
          </a:p>
        </p:txBody>
      </p:sp>
      <p:sp>
        <p:nvSpPr>
          <p:cNvPr id="7" name="7 CuadroTexto"/>
          <p:cNvSpPr txBox="1"/>
          <p:nvPr/>
        </p:nvSpPr>
        <p:spPr>
          <a:xfrm>
            <a:off x="5417379" y="1117372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6" action="ppaction://hlinksldjump"/>
              </a:rPr>
              <a:t>Palatino</a:t>
            </a:r>
            <a:r>
              <a:rPr lang="es-ES" b="1" dirty="0" smtClean="0"/>
              <a:t>  </a:t>
            </a:r>
            <a:endParaRPr lang="es-MX" b="1" dirty="0"/>
          </a:p>
        </p:txBody>
      </p:sp>
      <p:sp>
        <p:nvSpPr>
          <p:cNvPr id="8" name="7 CuadroTexto">
            <a:hlinkClick r:id="rId7" action="ppaction://hlinksldjump"/>
          </p:cNvPr>
          <p:cNvSpPr txBox="1"/>
          <p:nvPr/>
        </p:nvSpPr>
        <p:spPr>
          <a:xfrm>
            <a:off x="6641515" y="1124206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  </a:t>
            </a:r>
            <a:endParaRPr lang="es-MX" b="1" dirty="0"/>
          </a:p>
        </p:txBody>
      </p:sp>
      <p:sp>
        <p:nvSpPr>
          <p:cNvPr id="11" name="4 CuadroTexto"/>
          <p:cNvSpPr txBox="1"/>
          <p:nvPr/>
        </p:nvSpPr>
        <p:spPr>
          <a:xfrm>
            <a:off x="812776" y="422256"/>
            <a:ext cx="110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Diente 51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3 CuadroTexto"/>
          <p:cNvSpPr txBox="1"/>
          <p:nvPr/>
        </p:nvSpPr>
        <p:spPr>
          <a:xfrm>
            <a:off x="2863363" y="330010"/>
            <a:ext cx="27929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8" name="5 CuadroTexto"/>
          <p:cNvSpPr txBox="1"/>
          <p:nvPr/>
        </p:nvSpPr>
        <p:spPr>
          <a:xfrm>
            <a:off x="3914626" y="4443258"/>
            <a:ext cx="4833838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El borde </a:t>
            </a:r>
            <a:r>
              <a:rPr lang="es-ES" sz="1600" dirty="0"/>
              <a:t>más largo y recto </a:t>
            </a:r>
            <a:r>
              <a:rPr lang="es-ES" sz="1600" dirty="0" smtClean="0"/>
              <a:t>es el </a:t>
            </a:r>
            <a:r>
              <a:rPr lang="es-ES" sz="1600" dirty="0" err="1" smtClean="0"/>
              <a:t>mesial</a:t>
            </a:r>
            <a:r>
              <a:rPr lang="es-ES" sz="1600" dirty="0" smtClean="0"/>
              <a:t>  a diferencia del distal.</a:t>
            </a:r>
          </a:p>
          <a:p>
            <a:pPr algn="just"/>
            <a:r>
              <a:rPr lang="es-ES" sz="1600" dirty="0" smtClean="0"/>
              <a:t>El </a:t>
            </a:r>
            <a:r>
              <a:rPr lang="es-ES" sz="1600" dirty="0"/>
              <a:t>ángulo </a:t>
            </a:r>
            <a:r>
              <a:rPr lang="es-ES" sz="1600" dirty="0" smtClean="0"/>
              <a:t>labio </a:t>
            </a:r>
            <a:r>
              <a:rPr lang="es-ES" sz="1600" dirty="0" err="1" smtClean="0"/>
              <a:t>mesio</a:t>
            </a:r>
            <a:r>
              <a:rPr lang="es-ES" sz="1600" dirty="0" smtClean="0"/>
              <a:t> incisal  </a:t>
            </a:r>
            <a:r>
              <a:rPr lang="es-ES" sz="1600" dirty="0"/>
              <a:t>menos redondeado que el distal, línea cervical  más convexa</a:t>
            </a:r>
            <a:r>
              <a:rPr lang="es-ES" sz="1600" dirty="0" smtClean="0"/>
              <a:t>. </a:t>
            </a:r>
          </a:p>
          <a:p>
            <a:pPr algn="just"/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Superficie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lisa y 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aplanada. </a:t>
            </a:r>
          </a:p>
          <a:p>
            <a:pPr algn="just"/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periquimatos.  Ni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líneas de unión de los lóbulos. </a:t>
            </a:r>
            <a:r>
              <a:rPr lang="es-ES" sz="1600" b="1" dirty="0" smtClean="0"/>
              <a:t> </a:t>
            </a:r>
            <a:endParaRPr lang="es-MX" sz="1600" b="1" dirty="0"/>
          </a:p>
        </p:txBody>
      </p:sp>
      <p:sp>
        <p:nvSpPr>
          <p:cNvPr id="25" name="Rectángulo 24"/>
          <p:cNvSpPr/>
          <p:nvPr/>
        </p:nvSpPr>
        <p:spPr>
          <a:xfrm>
            <a:off x="2696613" y="4316155"/>
            <a:ext cx="28803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Mesial</a:t>
            </a:r>
            <a:endParaRPr lang="es-MX" dirty="0"/>
          </a:p>
        </p:txBody>
      </p:sp>
      <p:cxnSp>
        <p:nvCxnSpPr>
          <p:cNvPr id="27" name="Conector recto 26"/>
          <p:cNvCxnSpPr/>
          <p:nvPr/>
        </p:nvCxnSpPr>
        <p:spPr>
          <a:xfrm>
            <a:off x="827584" y="6021288"/>
            <a:ext cx="1728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hlinkClick r:id="rId8" action="ppaction://hlinksldjump"/>
          </p:cNvPr>
          <p:cNvSpPr txBox="1"/>
          <p:nvPr/>
        </p:nvSpPr>
        <p:spPr>
          <a:xfrm>
            <a:off x="4860032" y="6525344"/>
            <a:ext cx="160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8" action="ppaction://hlinksldjump"/>
              </a:rPr>
              <a:t>Menú anterior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94" y="856350"/>
            <a:ext cx="1227055" cy="247978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766555" y="369693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Vestibular</a:t>
            </a:r>
            <a:endParaRPr lang="es-MX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2" y="1468366"/>
            <a:ext cx="1820472" cy="424776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236296" y="295854"/>
            <a:ext cx="1671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s-MX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 PAPIME </a:t>
            </a:r>
            <a:r>
              <a:rPr lang="es-ES" sz="14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202815 </a:t>
            </a:r>
            <a:endParaRPr lang="es-MX" sz="1400" dirty="0">
              <a:solidFill>
                <a:schemeClr val="bg1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4581367" y="1965684"/>
            <a:ext cx="2449170" cy="1310160"/>
            <a:chOff x="4581367" y="1965684"/>
            <a:chExt cx="2449170" cy="131016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81367" y="1965684"/>
              <a:ext cx="2449170" cy="1310160"/>
            </a:xfrm>
            <a:prstGeom prst="rect">
              <a:avLst/>
            </a:prstGeom>
          </p:spPr>
        </p:pic>
        <p:cxnSp>
          <p:nvCxnSpPr>
            <p:cNvPr id="16" name="Conector recto de flecha 15"/>
            <p:cNvCxnSpPr/>
            <p:nvPr/>
          </p:nvCxnSpPr>
          <p:spPr>
            <a:xfrm>
              <a:off x="5541662" y="2039381"/>
              <a:ext cx="14448" cy="309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uadroTexto 20"/>
          <p:cNvSpPr txBox="1"/>
          <p:nvPr/>
        </p:nvSpPr>
        <p:spPr>
          <a:xfrm>
            <a:off x="2858895" y="1099034"/>
            <a:ext cx="416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336699"/>
                </a:solidFill>
              </a:rPr>
              <a:t>61</a:t>
            </a:r>
            <a:endParaRPr lang="es-MX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ac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12"/>
            <a:ext cx="9144000" cy="6858000"/>
          </a:xfrm>
          <a:prstGeom prst="rect">
            <a:avLst/>
          </a:prstGeom>
          <a:noFill/>
        </p:spPr>
      </p:pic>
      <p:sp>
        <p:nvSpPr>
          <p:cNvPr id="4" name="9 CuadroTexto"/>
          <p:cNvSpPr txBox="1"/>
          <p:nvPr/>
        </p:nvSpPr>
        <p:spPr>
          <a:xfrm>
            <a:off x="6543764" y="91154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7" name="Rectángulo 6"/>
          <p:cNvSpPr/>
          <p:nvPr/>
        </p:nvSpPr>
        <p:spPr>
          <a:xfrm>
            <a:off x="8109560" y="836712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Oclusal 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3812345" y="343334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Distal 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5355314" y="897424"/>
            <a:ext cx="96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Palatino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3452805" y="897424"/>
            <a:ext cx="1164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Vestibular</a:t>
            </a:r>
            <a:endParaRPr lang="es-MX" dirty="0"/>
          </a:p>
        </p:txBody>
      </p:sp>
      <p:sp>
        <p:nvSpPr>
          <p:cNvPr id="12" name="9 CuadroTexto"/>
          <p:cNvSpPr txBox="1"/>
          <p:nvPr/>
        </p:nvSpPr>
        <p:spPr>
          <a:xfrm>
            <a:off x="3109843" y="287901"/>
            <a:ext cx="256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infantil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109843" y="5085184"/>
            <a:ext cx="5983297" cy="1070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91285" algn="l"/>
              </a:tabLst>
            </a:pPr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dirty="0"/>
              <a:t>La cúspide </a:t>
            </a:r>
            <a:r>
              <a:rPr lang="es-MX" sz="1600" dirty="0" smtClean="0"/>
              <a:t>disto palatina </a:t>
            </a:r>
            <a:r>
              <a:rPr lang="es-MX" sz="1600" dirty="0"/>
              <a:t>es pequeña y </a:t>
            </a:r>
            <a:r>
              <a:rPr lang="es-MX" sz="1600" dirty="0" smtClean="0"/>
              <a:t>redondeada.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91285" algn="l"/>
              </a:tabLst>
            </a:pPr>
            <a:r>
              <a:rPr lang="es-MX" sz="1600" dirty="0" smtClean="0"/>
              <a:t> 3 </a:t>
            </a:r>
            <a:r>
              <a:rPr lang="es-MX" sz="1600" dirty="0"/>
              <a:t>raíces, largas, delgadas y </a:t>
            </a:r>
            <a:r>
              <a:rPr lang="es-MX" sz="1600" dirty="0" smtClean="0"/>
              <a:t>divergentes, la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distovestibular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corta, recta y de menor volumen comparada a la mesial</a:t>
            </a:r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600" dirty="0"/>
              <a:t>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 action="ppaction://hlinksldjump"/>
              </a:rPr>
              <a:t>Menú anterior </a:t>
            </a:r>
            <a:endParaRPr lang="es-MX" dirty="0"/>
          </a:p>
        </p:txBody>
      </p:sp>
      <p:grpSp>
        <p:nvGrpSpPr>
          <p:cNvPr id="2" name="Grupo 1"/>
          <p:cNvGrpSpPr/>
          <p:nvPr/>
        </p:nvGrpSpPr>
        <p:grpSpPr>
          <a:xfrm>
            <a:off x="135245" y="260648"/>
            <a:ext cx="2853336" cy="6185017"/>
            <a:chOff x="135245" y="260648"/>
            <a:chExt cx="2853336" cy="6185017"/>
          </a:xfrm>
        </p:grpSpPr>
        <p:sp>
          <p:nvSpPr>
            <p:cNvPr id="3" name="9 CuadroTexto"/>
            <p:cNvSpPr txBox="1"/>
            <p:nvPr/>
          </p:nvSpPr>
          <p:spPr>
            <a:xfrm>
              <a:off x="323528" y="26064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54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2" t="7192" r="11260" b="5669"/>
            <a:stretch/>
          </p:blipFill>
          <p:spPr>
            <a:xfrm flipH="1">
              <a:off x="135245" y="1266756"/>
              <a:ext cx="2853336" cy="5178909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5906878" y="2130590"/>
            <a:ext cx="2312823" cy="2957744"/>
            <a:chOff x="5906878" y="2130590"/>
            <a:chExt cx="2312823" cy="295774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878" y="2130590"/>
              <a:ext cx="2312823" cy="2957744"/>
            </a:xfrm>
            <a:prstGeom prst="rect">
              <a:avLst/>
            </a:prstGeom>
          </p:spPr>
        </p:pic>
        <p:cxnSp>
          <p:nvCxnSpPr>
            <p:cNvPr id="13" name="Conector recto de flecha 12"/>
            <p:cNvCxnSpPr/>
            <p:nvPr/>
          </p:nvCxnSpPr>
          <p:spPr>
            <a:xfrm flipH="1" flipV="1">
              <a:off x="6948264" y="4149823"/>
              <a:ext cx="648072" cy="8564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ángulo 18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26306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4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5 CuadroTexto">
              <a:hlinkClick r:id="rId3" action="ppaction://hlinksldjump"/>
            </p:cNvPr>
            <p:cNvSpPr txBox="1"/>
            <p:nvPr/>
          </p:nvSpPr>
          <p:spPr>
            <a:xfrm>
              <a:off x="3213908" y="1462021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6" name="6 CuadroTexto">
              <a:hlinkClick r:id="rId4" action="ppaction://hlinksldjump"/>
            </p:cNvPr>
            <p:cNvSpPr txBox="1"/>
            <p:nvPr/>
          </p:nvSpPr>
          <p:spPr>
            <a:xfrm>
              <a:off x="6289592" y="97166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7" name="7 CuadroTexto">
              <a:hlinkClick r:id="rId5" action="ppaction://hlinksldjump"/>
            </p:cNvPr>
            <p:cNvSpPr txBox="1"/>
            <p:nvPr/>
          </p:nvSpPr>
          <p:spPr>
            <a:xfrm>
              <a:off x="8269350" y="9262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4" name="4 CuadroTexto">
              <a:hlinkClick r:id="rId6" action="ppaction://hlinksldjump"/>
            </p:cNvPr>
            <p:cNvSpPr txBox="1"/>
            <p:nvPr/>
          </p:nvSpPr>
          <p:spPr>
            <a:xfrm>
              <a:off x="4597866" y="970522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ángulo 7"/>
          <p:cNvSpPr/>
          <p:nvPr/>
        </p:nvSpPr>
        <p:spPr>
          <a:xfrm>
            <a:off x="2893491" y="254531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2728695" y="3975605"/>
            <a:ext cx="6176838" cy="1708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400" b="1" dirty="0" smtClean="0"/>
              <a:t>Forma </a:t>
            </a:r>
            <a:r>
              <a:rPr lang="es-ES" sz="1400" b="1" dirty="0"/>
              <a:t>trapezoidal, </a:t>
            </a:r>
            <a:r>
              <a:rPr lang="es-ES" sz="1400" b="1" dirty="0" smtClean="0"/>
              <a:t>base </a:t>
            </a:r>
            <a:r>
              <a:rPr lang="es-ES" sz="1400" b="1" dirty="0"/>
              <a:t>mayor </a:t>
            </a:r>
            <a:r>
              <a:rPr lang="es-ES" sz="1400" b="1" dirty="0" smtClean="0"/>
              <a:t>vestibular.   3 </a:t>
            </a:r>
            <a:r>
              <a:rPr lang="es-ES" sz="1400" b="1" dirty="0"/>
              <a:t>cúspides: 2 </a:t>
            </a:r>
            <a:r>
              <a:rPr lang="es-ES" sz="1400" b="1" dirty="0" smtClean="0"/>
              <a:t>V </a:t>
            </a:r>
            <a:r>
              <a:rPr lang="es-ES" sz="1400" b="1" dirty="0"/>
              <a:t>y </a:t>
            </a:r>
            <a:r>
              <a:rPr lang="es-ES" sz="1400" b="1" dirty="0" smtClean="0"/>
              <a:t>la mayor palatina.</a:t>
            </a:r>
          </a:p>
          <a:p>
            <a:pPr algn="just">
              <a:lnSpc>
                <a:spcPct val="150000"/>
              </a:lnSpc>
            </a:pPr>
            <a:r>
              <a:rPr lang="es-ES" sz="1400" b="1" dirty="0" smtClean="0"/>
              <a:t>La palatina converge a distal, la fosa central se </a:t>
            </a:r>
            <a:r>
              <a:rPr lang="es-ES" sz="1400" b="1" dirty="0"/>
              <a:t>encuentra </a:t>
            </a:r>
            <a:r>
              <a:rPr lang="es-ES" sz="1400" b="1" dirty="0" smtClean="0"/>
              <a:t>cerca.</a:t>
            </a:r>
          </a:p>
          <a:p>
            <a:pPr algn="just">
              <a:lnSpc>
                <a:spcPct val="150000"/>
              </a:lnSpc>
            </a:pPr>
            <a:r>
              <a:rPr lang="es-ES" sz="1400" b="1" dirty="0" smtClean="0"/>
              <a:t>Brazo mesial más largo que </a:t>
            </a:r>
            <a:r>
              <a:rPr lang="es-ES" sz="1400" b="1" dirty="0" smtClean="0">
                <a:solidFill>
                  <a:srgbClr val="314A8C"/>
                </a:solidFill>
              </a:rPr>
              <a:t>Distal.</a:t>
            </a:r>
          </a:p>
          <a:p>
            <a:pPr algn="just">
              <a:lnSpc>
                <a:spcPct val="150000"/>
              </a:lnSpc>
            </a:pPr>
            <a:r>
              <a:rPr lang="es-ES" sz="1400" b="1" dirty="0" smtClean="0"/>
              <a:t>Cresta </a:t>
            </a:r>
            <a:r>
              <a:rPr lang="es-ES" sz="1400" b="1" dirty="0"/>
              <a:t>marginal </a:t>
            </a:r>
            <a:r>
              <a:rPr lang="es-ES" sz="1400" b="1" dirty="0" smtClean="0"/>
              <a:t>divide </a:t>
            </a:r>
            <a:r>
              <a:rPr lang="es-ES" sz="1400" b="1" dirty="0"/>
              <a:t>en </a:t>
            </a:r>
            <a:r>
              <a:rPr lang="es-ES" sz="1400" b="1" dirty="0" smtClean="0"/>
              <a:t>2. Delimitando </a:t>
            </a:r>
            <a:r>
              <a:rPr lang="es-ES" sz="1400" b="1" dirty="0"/>
              <a:t>la fosita </a:t>
            </a:r>
            <a:r>
              <a:rPr lang="es-ES" sz="1400" b="1" dirty="0">
                <a:solidFill>
                  <a:srgbClr val="336699"/>
                </a:solidFill>
              </a:rPr>
              <a:t>triangular </a:t>
            </a:r>
            <a:r>
              <a:rPr lang="es-ES" sz="1400" b="1" dirty="0" smtClean="0">
                <a:solidFill>
                  <a:srgbClr val="336699"/>
                </a:solidFill>
              </a:rPr>
              <a:t>M </a:t>
            </a:r>
            <a:r>
              <a:rPr lang="es-ES" sz="1400" b="1" dirty="0"/>
              <a:t>y la fosita triangular </a:t>
            </a:r>
            <a:r>
              <a:rPr lang="es-ES" sz="1400" b="1" dirty="0" smtClean="0"/>
              <a:t>distal. </a:t>
            </a:r>
            <a:endParaRPr lang="es-MX" sz="1400" b="1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45" y="1510767"/>
            <a:ext cx="2774062" cy="1651970"/>
          </a:xfrm>
          <a:prstGeom prst="rect">
            <a:avLst/>
          </a:prstGeom>
        </p:spPr>
      </p:pic>
      <p:grpSp>
        <p:nvGrpSpPr>
          <p:cNvPr id="43" name="Grupo 42"/>
          <p:cNvGrpSpPr/>
          <p:nvPr/>
        </p:nvGrpSpPr>
        <p:grpSpPr>
          <a:xfrm>
            <a:off x="85749" y="439197"/>
            <a:ext cx="2315150" cy="5530258"/>
            <a:chOff x="113427" y="476672"/>
            <a:chExt cx="2315150" cy="5530258"/>
          </a:xfrm>
        </p:grpSpPr>
        <p:grpSp>
          <p:nvGrpSpPr>
            <p:cNvPr id="32" name="Grupo 31"/>
            <p:cNvGrpSpPr/>
            <p:nvPr/>
          </p:nvGrpSpPr>
          <p:grpSpPr>
            <a:xfrm>
              <a:off x="285750" y="476672"/>
              <a:ext cx="1693962" cy="3751704"/>
              <a:chOff x="204912" y="404664"/>
              <a:chExt cx="1693962" cy="3751704"/>
            </a:xfrm>
          </p:grpSpPr>
          <p:sp>
            <p:nvSpPr>
              <p:cNvPr id="10" name="9 CuadroTexto"/>
              <p:cNvSpPr txBox="1"/>
              <p:nvPr/>
            </p:nvSpPr>
            <p:spPr>
              <a:xfrm>
                <a:off x="204912" y="404664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Diente 54 </a:t>
                </a:r>
                <a:endParaRPr lang="es-MX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CuadroTexto 30"/>
              <p:cNvSpPr txBox="1"/>
              <p:nvPr/>
            </p:nvSpPr>
            <p:spPr>
              <a:xfrm>
                <a:off x="386706" y="3787036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Oclusal </a:t>
                </a:r>
                <a:endParaRPr lang="es-MX" dirty="0"/>
              </a:p>
            </p:txBody>
          </p:sp>
        </p:grp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427" y="4396576"/>
              <a:ext cx="2315150" cy="1610354"/>
            </a:xfrm>
            <a:prstGeom prst="rect">
              <a:avLst/>
            </a:prstGeom>
          </p:spPr>
        </p:pic>
      </p:grpSp>
      <p:sp>
        <p:nvSpPr>
          <p:cNvPr id="38" name="Rectángulo 3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cxnSp>
        <p:nvCxnSpPr>
          <p:cNvPr id="34" name="Conector recto 33"/>
          <p:cNvCxnSpPr/>
          <p:nvPr/>
        </p:nvCxnSpPr>
        <p:spPr>
          <a:xfrm flipV="1">
            <a:off x="285750" y="4451558"/>
            <a:ext cx="1968130" cy="33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riángulo isósceles 17"/>
          <p:cNvSpPr/>
          <p:nvPr/>
        </p:nvSpPr>
        <p:spPr>
          <a:xfrm rot="20139840">
            <a:off x="396402" y="4868825"/>
            <a:ext cx="442370" cy="486518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just"/>
            <a:endParaRPr lang="es-MX" dirty="0" smtClean="0"/>
          </a:p>
        </p:txBody>
      </p:sp>
      <p:sp>
        <p:nvSpPr>
          <p:cNvPr id="19" name="Rectángulo 18"/>
          <p:cNvSpPr/>
          <p:nvPr/>
        </p:nvSpPr>
        <p:spPr>
          <a:xfrm>
            <a:off x="2253880" y="4744454"/>
            <a:ext cx="288124" cy="1200329"/>
          </a:xfrm>
          <a:prstGeom prst="rect">
            <a:avLst/>
          </a:prstGeom>
          <a:solidFill>
            <a:srgbClr val="314A8C"/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s-ES" sz="1200" b="1" dirty="0" smtClean="0">
                <a:solidFill>
                  <a:schemeClr val="bg1"/>
                </a:solidFill>
              </a:rPr>
              <a:t>M</a:t>
            </a:r>
          </a:p>
          <a:p>
            <a:pPr algn="just"/>
            <a:r>
              <a:rPr lang="es-ES" sz="1200" b="1" dirty="0" smtClean="0">
                <a:solidFill>
                  <a:schemeClr val="bg1"/>
                </a:solidFill>
              </a:rPr>
              <a:t>E</a:t>
            </a:r>
          </a:p>
          <a:p>
            <a:pPr algn="just"/>
            <a:r>
              <a:rPr lang="es-ES" sz="1200" b="1" dirty="0" smtClean="0">
                <a:solidFill>
                  <a:schemeClr val="bg1"/>
                </a:solidFill>
              </a:rPr>
              <a:t>S</a:t>
            </a:r>
          </a:p>
          <a:p>
            <a:pPr algn="just"/>
            <a:r>
              <a:rPr lang="es-ES" sz="1200" b="1" dirty="0" smtClean="0">
                <a:solidFill>
                  <a:schemeClr val="bg1"/>
                </a:solidFill>
              </a:rPr>
              <a:t>I</a:t>
            </a:r>
          </a:p>
          <a:p>
            <a:pPr algn="just"/>
            <a:r>
              <a:rPr lang="es-ES" sz="1200" b="1" dirty="0" smtClean="0">
                <a:solidFill>
                  <a:schemeClr val="bg1"/>
                </a:solidFill>
              </a:rPr>
              <a:t>A</a:t>
            </a:r>
          </a:p>
          <a:p>
            <a:pPr algn="just"/>
            <a:r>
              <a:rPr lang="es-ES" sz="1200" b="1" dirty="0">
                <a:solidFill>
                  <a:schemeClr val="bg1"/>
                </a:solidFill>
              </a:rPr>
              <a:t>l</a:t>
            </a:r>
            <a:endParaRPr lang="es-MX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riángulo isósceles 39"/>
          <p:cNvSpPr/>
          <p:nvPr/>
        </p:nvSpPr>
        <p:spPr>
          <a:xfrm rot="20927439">
            <a:off x="877701" y="4640815"/>
            <a:ext cx="251113" cy="351304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just"/>
            <a:endParaRPr lang="es-MX" dirty="0" smtClean="0"/>
          </a:p>
        </p:txBody>
      </p:sp>
      <p:sp>
        <p:nvSpPr>
          <p:cNvPr id="41" name="Triángulo isósceles 40"/>
          <p:cNvSpPr/>
          <p:nvPr/>
        </p:nvSpPr>
        <p:spPr>
          <a:xfrm>
            <a:off x="1452477" y="4725144"/>
            <a:ext cx="238227" cy="51743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just"/>
            <a:endParaRPr lang="es-MX" dirty="0" smtClean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6948264" y="1447158"/>
            <a:ext cx="1689374" cy="1701271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>
          <a:xfrm flipH="1" flipV="1">
            <a:off x="755576" y="2564904"/>
            <a:ext cx="360041" cy="216024"/>
          </a:xfrm>
          <a:prstGeom prst="straightConnector1">
            <a:avLst/>
          </a:prstGeom>
          <a:ln>
            <a:solidFill>
              <a:srgbClr val="314A8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23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01441 0.143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129108" y="0"/>
            <a:ext cx="9144000" cy="6858000"/>
            <a:chOff x="-41672" y="72584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1672" y="7258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4 CuadroTexto"/>
            <p:cNvSpPr txBox="1"/>
            <p:nvPr/>
          </p:nvSpPr>
          <p:spPr>
            <a:xfrm>
              <a:off x="2693220" y="3895750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5 CuadroTexto">
              <a:hlinkClick r:id="rId3" action="ppaction://hlinksldjump"/>
            </p:cNvPr>
            <p:cNvSpPr txBox="1"/>
            <p:nvPr/>
          </p:nvSpPr>
          <p:spPr>
            <a:xfrm>
              <a:off x="5897241" y="1134517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6" name="6 CuadroTexto">
              <a:hlinkClick r:id="rId4" action="ppaction://hlinksldjump"/>
            </p:cNvPr>
            <p:cNvSpPr txBox="1"/>
            <p:nvPr/>
          </p:nvSpPr>
          <p:spPr>
            <a:xfrm>
              <a:off x="2802894" y="1002753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7" name="7 CuadroTexto">
              <a:hlinkClick r:id="rId5" action="ppaction://hlinksldjump"/>
            </p:cNvPr>
            <p:cNvSpPr txBox="1"/>
            <p:nvPr/>
          </p:nvSpPr>
          <p:spPr>
            <a:xfrm>
              <a:off x="4530328" y="1134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8" name="8 CuadroTexto">
              <a:hlinkClick r:id="rId6" action="ppaction://hlinksldjump"/>
            </p:cNvPr>
            <p:cNvSpPr txBox="1"/>
            <p:nvPr/>
          </p:nvSpPr>
          <p:spPr>
            <a:xfrm>
              <a:off x="7886190" y="1050307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    Oclusal </a:t>
              </a:r>
              <a:endParaRPr lang="es-MX" b="1" dirty="0"/>
            </a:p>
          </p:txBody>
        </p:sp>
      </p:grpSp>
      <p:sp>
        <p:nvSpPr>
          <p:cNvPr id="24" name="Rectángulo 23"/>
          <p:cNvSpPr/>
          <p:nvPr/>
        </p:nvSpPr>
        <p:spPr>
          <a:xfrm>
            <a:off x="2605784" y="200786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-99603" y="375732"/>
            <a:ext cx="2592289" cy="5784194"/>
            <a:chOff x="-133634" y="378105"/>
            <a:chExt cx="2592289" cy="578419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3" t="4932" r="11819" b="4903"/>
            <a:stretch/>
          </p:blipFill>
          <p:spPr>
            <a:xfrm>
              <a:off x="-133634" y="977723"/>
              <a:ext cx="2592289" cy="5184576"/>
            </a:xfrm>
            <a:prstGeom prst="rect">
              <a:avLst/>
            </a:prstGeom>
          </p:spPr>
        </p:pic>
        <p:sp>
          <p:nvSpPr>
            <p:cNvPr id="27" name="9 CuadroTexto"/>
            <p:cNvSpPr txBox="1"/>
            <p:nvPr/>
          </p:nvSpPr>
          <p:spPr>
            <a:xfrm>
              <a:off x="-133234" y="378105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55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2458655" y="5341932"/>
            <a:ext cx="4237581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Sentido </a:t>
            </a:r>
            <a:r>
              <a:rPr lang="es-MX" sz="1600" dirty="0" err="1" smtClean="0"/>
              <a:t>mesiodistal</a:t>
            </a:r>
            <a:r>
              <a:rPr lang="es-MX" sz="1600" dirty="0" smtClean="0"/>
              <a:t> </a:t>
            </a:r>
            <a:r>
              <a:rPr lang="es-MX" sz="1600" dirty="0" smtClean="0"/>
              <a:t>más </a:t>
            </a:r>
            <a:r>
              <a:rPr lang="es-MX" sz="1600" dirty="0" smtClean="0"/>
              <a:t>ancho </a:t>
            </a:r>
            <a:r>
              <a:rPr lang="es-MX" sz="1600" dirty="0"/>
              <a:t>a nivel de las áreas de contacto y desde ahí converge hacia </a:t>
            </a:r>
            <a:r>
              <a:rPr lang="es-MX" sz="1600" dirty="0" smtClean="0"/>
              <a:t>cervical. </a:t>
            </a:r>
          </a:p>
          <a:p>
            <a:pPr algn="just"/>
            <a:r>
              <a:rPr lang="es-MX" sz="1600" dirty="0" smtClean="0"/>
              <a:t> Cúspide </a:t>
            </a:r>
            <a:r>
              <a:rPr lang="es-MX" sz="1600" dirty="0" err="1"/>
              <a:t>mesial</a:t>
            </a:r>
            <a:r>
              <a:rPr lang="es-MX" sz="1600" dirty="0"/>
              <a:t> es la mayor y más aguda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8" action="ppaction://hlinksldjump"/>
              </a:rPr>
              <a:t>Menú anterior </a:t>
            </a:r>
            <a:endParaRPr lang="es-MX" dirty="0"/>
          </a:p>
        </p:txBody>
      </p:sp>
      <p:pic>
        <p:nvPicPr>
          <p:cNvPr id="16" name="Picture 8" descr="IMAGEN 3 07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784" y="1586174"/>
            <a:ext cx="2665413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de flecha 11"/>
          <p:cNvCxnSpPr/>
          <p:nvPr/>
        </p:nvCxnSpPr>
        <p:spPr>
          <a:xfrm>
            <a:off x="3419872" y="1700808"/>
            <a:ext cx="0" cy="394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5649" y="2539552"/>
            <a:ext cx="2943225" cy="2686050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>
            <a:off x="7236296" y="3278449"/>
            <a:ext cx="0" cy="4532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36938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8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6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71"/>
            <a:ext cx="9144000" cy="6858000"/>
          </a:xfrm>
          <a:prstGeom prst="rect">
            <a:avLst/>
          </a:prstGeom>
          <a:noFill/>
        </p:spPr>
      </p:pic>
      <p:sp>
        <p:nvSpPr>
          <p:cNvPr id="3" name="3 CuadroTexto"/>
          <p:cNvSpPr txBox="1"/>
          <p:nvPr/>
        </p:nvSpPr>
        <p:spPr>
          <a:xfrm>
            <a:off x="2843808" y="259247"/>
            <a:ext cx="29523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5076056" y="3933057"/>
            <a:ext cx="406794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  </a:t>
            </a:r>
          </a:p>
          <a:p>
            <a:pPr algn="just"/>
            <a:endParaRPr lang="es-ES" b="1" dirty="0" smtClean="0"/>
          </a:p>
          <a:p>
            <a:pPr algn="just"/>
            <a:endParaRPr lang="es-ES" dirty="0" smtClean="0"/>
          </a:p>
          <a:p>
            <a:pPr algn="just"/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6" name="7 CuadroTexto"/>
          <p:cNvSpPr txBox="1"/>
          <p:nvPr/>
        </p:nvSpPr>
        <p:spPr>
          <a:xfrm>
            <a:off x="3203848" y="3931476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 </a:t>
            </a:r>
            <a:endParaRPr lang="es-MX" b="1" dirty="0"/>
          </a:p>
        </p:txBody>
      </p:sp>
      <p:sp>
        <p:nvSpPr>
          <p:cNvPr id="7" name="7 CuadroTexto">
            <a:hlinkClick r:id="rId3" action="ppaction://hlinksldjump"/>
          </p:cNvPr>
          <p:cNvSpPr txBox="1"/>
          <p:nvPr/>
        </p:nvSpPr>
        <p:spPr>
          <a:xfrm>
            <a:off x="6300192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  </a:t>
            </a:r>
            <a:endParaRPr lang="es-MX" b="1" dirty="0"/>
          </a:p>
        </p:txBody>
      </p:sp>
      <p:sp>
        <p:nvSpPr>
          <p:cNvPr id="8" name="7 CuadroTexto">
            <a:hlinkClick r:id="rId4" action="ppaction://hlinksldjump"/>
          </p:cNvPr>
          <p:cNvSpPr txBox="1"/>
          <p:nvPr/>
        </p:nvSpPr>
        <p:spPr>
          <a:xfrm>
            <a:off x="7891612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Oclusal  </a:t>
            </a:r>
            <a:endParaRPr lang="es-MX" b="1" dirty="0"/>
          </a:p>
        </p:txBody>
      </p:sp>
      <p:sp>
        <p:nvSpPr>
          <p:cNvPr id="10" name="Rectángulo 9">
            <a:hlinkClick r:id="rId5" action="ppaction://hlinksldjump"/>
          </p:cNvPr>
          <p:cNvSpPr/>
          <p:nvPr/>
        </p:nvSpPr>
        <p:spPr>
          <a:xfrm>
            <a:off x="4853388" y="1085363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Vestibular</a:t>
            </a:r>
            <a:endParaRPr lang="es-MX" dirty="0"/>
          </a:p>
        </p:txBody>
      </p:sp>
      <p:grpSp>
        <p:nvGrpSpPr>
          <p:cNvPr id="15" name="Grupo 14"/>
          <p:cNvGrpSpPr/>
          <p:nvPr/>
        </p:nvGrpSpPr>
        <p:grpSpPr>
          <a:xfrm>
            <a:off x="77314" y="422256"/>
            <a:ext cx="3192677" cy="6004699"/>
            <a:chOff x="77314" y="422256"/>
            <a:chExt cx="3192677" cy="6004699"/>
          </a:xfrm>
        </p:grpSpPr>
        <p:sp>
          <p:nvSpPr>
            <p:cNvPr id="9" name="4 CuadroTexto"/>
            <p:cNvSpPr txBox="1"/>
            <p:nvPr/>
          </p:nvSpPr>
          <p:spPr>
            <a:xfrm>
              <a:off x="323528" y="42225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55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3800" r="5250" b="4851"/>
            <a:stretch/>
          </p:blipFill>
          <p:spPr>
            <a:xfrm>
              <a:off x="77314" y="1085363"/>
              <a:ext cx="3192677" cy="5341592"/>
            </a:xfrm>
            <a:prstGeom prst="rect">
              <a:avLst/>
            </a:prstGeom>
          </p:spPr>
        </p:pic>
      </p:grpSp>
      <p:sp>
        <p:nvSpPr>
          <p:cNvPr id="13" name="Rectángulo 12"/>
          <p:cNvSpPr/>
          <p:nvPr/>
        </p:nvSpPr>
        <p:spPr>
          <a:xfrm>
            <a:off x="3374028" y="5396942"/>
            <a:ext cx="557468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dirty="0"/>
              <a:t>Es más ancho </a:t>
            </a:r>
            <a:r>
              <a:rPr lang="es-MX" sz="1600" dirty="0" smtClean="0"/>
              <a:t>a </a:t>
            </a:r>
            <a:r>
              <a:rPr lang="es-MX" sz="1600" dirty="0"/>
              <a:t>nivel de las áreas de contacto y desde ahí converge hacia cervical </a:t>
            </a:r>
            <a:endParaRPr lang="es-MX" sz="1600" dirty="0" smtClean="0"/>
          </a:p>
          <a:p>
            <a:pPr algn="just"/>
            <a:r>
              <a:rPr lang="es-MX" sz="1600" dirty="0" smtClean="0"/>
              <a:t> Cúspide </a:t>
            </a:r>
            <a:r>
              <a:rPr lang="es-MX" sz="1600" dirty="0"/>
              <a:t>mesial es la mayor y más aguda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sp>
        <p:nvSpPr>
          <p:cNvPr id="16" name="Rectángulo 15">
            <a:hlinkClick r:id="rId8" action="ppaction://hlinksldjump"/>
          </p:cNvPr>
          <p:cNvSpPr/>
          <p:nvPr/>
        </p:nvSpPr>
        <p:spPr>
          <a:xfrm>
            <a:off x="3487711" y="1119147"/>
            <a:ext cx="776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Distal </a:t>
            </a:r>
            <a:endParaRPr lang="es-MX" dirty="0"/>
          </a:p>
        </p:txBody>
      </p:sp>
      <p:sp>
        <p:nvSpPr>
          <p:cNvPr id="17" name="Rectángulo 16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217613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accel="8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7019" y="1997"/>
            <a:ext cx="9144000" cy="6858000"/>
            <a:chOff x="-41672" y="72584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1672" y="7258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4 CuadroTexto">
              <a:hlinkClick r:id="rId3" action="ppaction://hlinksldjump"/>
            </p:cNvPr>
            <p:cNvSpPr txBox="1"/>
            <p:nvPr/>
          </p:nvSpPr>
          <p:spPr>
            <a:xfrm>
              <a:off x="3126197" y="876651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Vestibular </a:t>
              </a:r>
              <a:endParaRPr lang="es-MX" b="1" dirty="0"/>
            </a:p>
          </p:txBody>
        </p:sp>
        <p:sp>
          <p:nvSpPr>
            <p:cNvPr id="5" name="5 CuadroTexto">
              <a:hlinkClick r:id="rId4" action="ppaction://hlinksldjump"/>
            </p:cNvPr>
            <p:cNvSpPr txBox="1"/>
            <p:nvPr/>
          </p:nvSpPr>
          <p:spPr>
            <a:xfrm>
              <a:off x="4681362" y="88864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</a:t>
              </a:r>
              <a:endParaRPr lang="es-MX" b="1" dirty="0"/>
            </a:p>
          </p:txBody>
        </p:sp>
        <p:sp>
          <p:nvSpPr>
            <p:cNvPr id="7" name="7 CuadroTexto">
              <a:hlinkClick r:id="rId5" action="ppaction://hlinksldjump"/>
            </p:cNvPr>
            <p:cNvSpPr txBox="1"/>
            <p:nvPr/>
          </p:nvSpPr>
          <p:spPr>
            <a:xfrm>
              <a:off x="6270870" y="890681"/>
              <a:ext cx="900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 </a:t>
              </a:r>
              <a:endParaRPr lang="es-MX" b="1" dirty="0"/>
            </a:p>
          </p:txBody>
        </p:sp>
        <p:sp>
          <p:nvSpPr>
            <p:cNvPr id="8" name="8 CuadroTexto">
              <a:hlinkClick r:id="rId6" action="ppaction://hlinksldjump"/>
            </p:cNvPr>
            <p:cNvSpPr txBox="1"/>
            <p:nvPr/>
          </p:nvSpPr>
          <p:spPr>
            <a:xfrm>
              <a:off x="7698475" y="88864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    Oclusal </a:t>
              </a:r>
              <a:endParaRPr lang="es-MX" b="1" dirty="0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2818265" y="254311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381578" y="4943800"/>
            <a:ext cx="555748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Isomorfismo con el 16. Raíz </a:t>
            </a:r>
            <a:r>
              <a:rPr lang="es-MX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Mesiovestibular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aspecto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triangular visto desde proximal, aplanada </a:t>
            </a:r>
            <a:r>
              <a:rPr lang="es-MX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mesiodistalmente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una forma 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gancho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garra y es de mayor longitud.</a:t>
            </a:r>
            <a:r>
              <a:rPr lang="es-MX" sz="1600" dirty="0">
                <a:latin typeface="Century Gothic" panose="020B0502020202020204" pitchFamily="34" charset="0"/>
              </a:rPr>
              <a:t> </a:t>
            </a:r>
            <a:endParaRPr lang="es-MX" sz="1600" dirty="0"/>
          </a:p>
        </p:txBody>
      </p:sp>
      <p:sp>
        <p:nvSpPr>
          <p:cNvPr id="6" name="Rectángulo 5"/>
          <p:cNvSpPr/>
          <p:nvPr/>
        </p:nvSpPr>
        <p:spPr>
          <a:xfrm>
            <a:off x="3348826" y="3960894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Distal </a:t>
            </a:r>
            <a:endParaRPr lang="es-MX" dirty="0"/>
          </a:p>
        </p:txBody>
      </p:sp>
      <p:grpSp>
        <p:nvGrpSpPr>
          <p:cNvPr id="13" name="Grupo 12"/>
          <p:cNvGrpSpPr/>
          <p:nvPr/>
        </p:nvGrpSpPr>
        <p:grpSpPr>
          <a:xfrm>
            <a:off x="57599" y="404664"/>
            <a:ext cx="3129963" cy="6012150"/>
            <a:chOff x="57599" y="404664"/>
            <a:chExt cx="3129963" cy="6012150"/>
          </a:xfrm>
        </p:grpSpPr>
        <p:sp>
          <p:nvSpPr>
            <p:cNvPr id="9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55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0" t="4851" r="10731" b="4851"/>
            <a:stretch/>
          </p:blipFill>
          <p:spPr>
            <a:xfrm flipH="1">
              <a:off x="57599" y="1138838"/>
              <a:ext cx="3129963" cy="5277976"/>
            </a:xfrm>
            <a:prstGeom prst="rect">
              <a:avLst/>
            </a:prstGeom>
          </p:spPr>
        </p:pic>
      </p:grpSp>
      <p:sp>
        <p:nvSpPr>
          <p:cNvPr id="17" name="CuadroTexto 16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8" action="ppaction://hlinksldjump"/>
              </a:rPr>
              <a:t>Menú anterior 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133285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4 CuadroTexto">
              <a:hlinkClick r:id="rId4" action="ppaction://hlinksldjump"/>
            </p:cNvPr>
            <p:cNvSpPr txBox="1"/>
            <p:nvPr/>
          </p:nvSpPr>
          <p:spPr>
            <a:xfrm>
              <a:off x="3347864" y="940078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5 CuadroTexto"/>
            <p:cNvSpPr txBox="1"/>
            <p:nvPr/>
          </p:nvSpPr>
          <p:spPr>
            <a:xfrm>
              <a:off x="3419872" y="358700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6" name="6 CuadroTexto">
              <a:hlinkClick r:id="rId5" action="ppaction://hlinksldjump"/>
            </p:cNvPr>
            <p:cNvSpPr txBox="1"/>
            <p:nvPr/>
          </p:nvSpPr>
          <p:spPr>
            <a:xfrm>
              <a:off x="4747882" y="11247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7" name="7 CuadroTexto">
              <a:hlinkClick r:id="rId6" action="ppaction://hlinksldjump"/>
            </p:cNvPr>
            <p:cNvSpPr txBox="1"/>
            <p:nvPr/>
          </p:nvSpPr>
          <p:spPr>
            <a:xfrm>
              <a:off x="6318448" y="97262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8" name="8 CuadroTexto">
              <a:hlinkClick r:id="rId7" action="ppaction://hlinksldjump"/>
            </p:cNvPr>
            <p:cNvSpPr txBox="1"/>
            <p:nvPr/>
          </p:nvSpPr>
          <p:spPr>
            <a:xfrm>
              <a:off x="7740352" y="112474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Oclusal </a:t>
              </a:r>
              <a:endParaRPr lang="es-MX" b="1" dirty="0"/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2743174" y="241708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095836" y="4919493"/>
            <a:ext cx="5843228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Perfil igual 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los de la cara </a:t>
            </a:r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mesial, superficie 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convexa en ambos sentidos, tanto cervico oclusal como </a:t>
            </a:r>
            <a:r>
              <a:rPr lang="es-MX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mesiodistal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 que le da forma esférica y </a:t>
            </a:r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circular.</a:t>
            </a:r>
            <a:endParaRPr lang="es-MX" sz="16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-36640" y="404664"/>
            <a:ext cx="3062121" cy="5976664"/>
            <a:chOff x="-36640" y="404664"/>
            <a:chExt cx="3062121" cy="5976664"/>
          </a:xfrm>
        </p:grpSpPr>
        <p:sp>
          <p:nvSpPr>
            <p:cNvPr id="9" name="9 CuadroTexto"/>
            <p:cNvSpPr txBox="1"/>
            <p:nvPr/>
          </p:nvSpPr>
          <p:spPr>
            <a:xfrm>
              <a:off x="14287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55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4" t="4851" r="9394" b="4851"/>
            <a:stretch/>
          </p:blipFill>
          <p:spPr>
            <a:xfrm>
              <a:off x="-36640" y="895028"/>
              <a:ext cx="3062121" cy="5486300"/>
            </a:xfrm>
            <a:prstGeom prst="rect">
              <a:avLst/>
            </a:prstGeom>
          </p:spPr>
        </p:pic>
      </p:grpSp>
      <p:sp>
        <p:nvSpPr>
          <p:cNvPr id="15" name="CuadroTexto 14"/>
          <p:cNvSpPr txBox="1"/>
          <p:nvPr/>
        </p:nvSpPr>
        <p:spPr>
          <a:xfrm>
            <a:off x="4860032" y="64533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6646" y="2104589"/>
            <a:ext cx="3175794" cy="2481631"/>
          </a:xfrm>
          <a:prstGeom prst="rect">
            <a:avLst/>
          </a:prstGeom>
        </p:spPr>
      </p:pic>
      <p:cxnSp>
        <p:nvCxnSpPr>
          <p:cNvPr id="17" name="Conector recto de flecha 16"/>
          <p:cNvCxnSpPr/>
          <p:nvPr/>
        </p:nvCxnSpPr>
        <p:spPr>
          <a:xfrm>
            <a:off x="6017450" y="2305107"/>
            <a:ext cx="570774" cy="547829"/>
          </a:xfrm>
          <a:prstGeom prst="straightConnector1">
            <a:avLst/>
          </a:prstGeom>
          <a:ln w="28575">
            <a:solidFill>
              <a:srgbClr val="314A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249487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4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161461" y="-1910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461" y="-1910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4 CuadroTexto">
              <a:hlinkClick r:id="rId4" action="ppaction://hlinksldjump"/>
            </p:cNvPr>
            <p:cNvSpPr txBox="1"/>
            <p:nvPr/>
          </p:nvSpPr>
          <p:spPr>
            <a:xfrm>
              <a:off x="3328169" y="1361300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5 CuadroTexto">
              <a:hlinkClick r:id="rId5" action="ppaction://hlinksldjump"/>
            </p:cNvPr>
            <p:cNvSpPr txBox="1"/>
            <p:nvPr/>
          </p:nvSpPr>
          <p:spPr>
            <a:xfrm>
              <a:off x="3385632" y="941187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Palatino </a:t>
              </a:r>
              <a:endParaRPr lang="es-MX" b="1" dirty="0"/>
            </a:p>
          </p:txBody>
        </p:sp>
        <p:sp>
          <p:nvSpPr>
            <p:cNvPr id="6" name="6 CuadroTexto">
              <a:hlinkClick r:id="rId6" action="ppaction://hlinksldjump"/>
            </p:cNvPr>
            <p:cNvSpPr txBox="1"/>
            <p:nvPr/>
          </p:nvSpPr>
          <p:spPr>
            <a:xfrm>
              <a:off x="3395761" y="198174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7" name="7 CuadroTexto">
              <a:hlinkClick r:id="rId7" action="ppaction://hlinksldjump"/>
            </p:cNvPr>
            <p:cNvSpPr txBox="1"/>
            <p:nvPr/>
          </p:nvSpPr>
          <p:spPr>
            <a:xfrm>
              <a:off x="3395761" y="272364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8" name="8 CuadroTexto"/>
            <p:cNvSpPr txBox="1"/>
            <p:nvPr/>
          </p:nvSpPr>
          <p:spPr>
            <a:xfrm>
              <a:off x="2948961" y="391543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Oclusal</a:t>
              </a:r>
              <a:endParaRPr lang="es-MX" b="1" dirty="0"/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2925547" y="318052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714197" y="5135887"/>
            <a:ext cx="5578747" cy="115108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latin typeface="+mj-lt"/>
              </a:rPr>
              <a:t>Forma romboidal, ángulos </a:t>
            </a:r>
            <a:r>
              <a:rPr lang="es-MX" sz="1600" b="1" dirty="0">
                <a:latin typeface="+mj-lt"/>
              </a:rPr>
              <a:t>agudos </a:t>
            </a:r>
            <a:r>
              <a:rPr lang="es-MX" sz="1600" b="1" dirty="0" smtClean="0">
                <a:latin typeface="+mj-lt"/>
              </a:rPr>
              <a:t>corresponden </a:t>
            </a:r>
            <a:r>
              <a:rPr lang="es-MX" sz="1600" b="1" dirty="0">
                <a:latin typeface="+mj-lt"/>
              </a:rPr>
              <a:t>a </a:t>
            </a:r>
            <a:r>
              <a:rPr lang="es-MX" sz="1600" b="1" dirty="0" smtClean="0">
                <a:latin typeface="+mj-lt"/>
              </a:rPr>
              <a:t>vestíbulo mesial </a:t>
            </a:r>
            <a:r>
              <a:rPr lang="es-MX" sz="1600" b="1" dirty="0">
                <a:latin typeface="+mj-lt"/>
              </a:rPr>
              <a:t>y </a:t>
            </a:r>
            <a:r>
              <a:rPr lang="es-MX" sz="1600" b="1" dirty="0" err="1">
                <a:latin typeface="+mj-lt"/>
              </a:rPr>
              <a:t>distopalatino</a:t>
            </a:r>
            <a:r>
              <a:rPr lang="es-MX" sz="1600" b="1" dirty="0">
                <a:latin typeface="+mj-lt"/>
              </a:rPr>
              <a:t>. </a:t>
            </a:r>
            <a:endParaRPr lang="es-MX" sz="1600" b="1" dirty="0" smtClean="0">
              <a:latin typeface="+mj-lt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r>
              <a:rPr lang="es-MX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Coronas, </a:t>
            </a:r>
            <a:r>
              <a:rPr lang="es-MX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anchas en sentido mesio-distal respecto de su altura en sentido cervico oclusal</a:t>
            </a:r>
            <a:r>
              <a:rPr lang="es-MX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55104" y="404664"/>
            <a:ext cx="2355452" cy="5907815"/>
            <a:chOff x="220440" y="375732"/>
            <a:chExt cx="2355452" cy="5907815"/>
          </a:xfrm>
        </p:grpSpPr>
        <p:sp>
          <p:nvSpPr>
            <p:cNvPr id="9" name="9 CuadroTexto"/>
            <p:cNvSpPr txBox="1"/>
            <p:nvPr/>
          </p:nvSpPr>
          <p:spPr>
            <a:xfrm>
              <a:off x="251520" y="37573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55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04" t="18259" r="9175" b="39501"/>
            <a:stretch/>
          </p:blipFill>
          <p:spPr>
            <a:xfrm rot="10800000">
              <a:off x="220440" y="3635016"/>
              <a:ext cx="2355452" cy="2648531"/>
            </a:xfrm>
            <a:prstGeom prst="rect">
              <a:avLst/>
            </a:prstGeom>
          </p:spPr>
        </p:pic>
      </p:grpSp>
      <p:sp>
        <p:nvSpPr>
          <p:cNvPr id="15" name="CuadroTexto 14"/>
          <p:cNvSpPr txBox="1"/>
          <p:nvPr/>
        </p:nvSpPr>
        <p:spPr>
          <a:xfrm>
            <a:off x="4860032" y="64533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Menú </a:t>
            </a:r>
            <a:r>
              <a:rPr lang="es-ES" dirty="0" smtClean="0">
                <a:hlinkClick r:id="rId9" action="ppaction://hlinksldjump"/>
              </a:rPr>
              <a:t>anterior</a:t>
            </a:r>
            <a:r>
              <a:rPr lang="es-ES" dirty="0" smtClean="0"/>
              <a:t> </a:t>
            </a:r>
            <a:endParaRPr lang="es-MX" dirty="0"/>
          </a:p>
        </p:txBody>
      </p:sp>
      <p:pic>
        <p:nvPicPr>
          <p:cNvPr id="16" name="Picture 10" descr="IMAGEN 3 07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4492" r="4640" b="4645"/>
          <a:stretch/>
        </p:blipFill>
        <p:spPr bwMode="auto">
          <a:xfrm>
            <a:off x="71186" y="1027182"/>
            <a:ext cx="30243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cto de flecha 12"/>
          <p:cNvCxnSpPr/>
          <p:nvPr/>
        </p:nvCxnSpPr>
        <p:spPr>
          <a:xfrm flipH="1">
            <a:off x="827584" y="2492896"/>
            <a:ext cx="462570" cy="0"/>
          </a:xfrm>
          <a:prstGeom prst="straightConnector1">
            <a:avLst/>
          </a:prstGeom>
          <a:ln w="28575">
            <a:solidFill>
              <a:srgbClr val="314A8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827584" y="3934534"/>
            <a:ext cx="1224136" cy="18707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/>
          <p:cNvGrpSpPr/>
          <p:nvPr/>
        </p:nvGrpSpPr>
        <p:grpSpPr>
          <a:xfrm>
            <a:off x="4564233" y="1124744"/>
            <a:ext cx="3044112" cy="1987337"/>
            <a:chOff x="4564233" y="1124744"/>
            <a:chExt cx="3044112" cy="1987337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5220449" y="724185"/>
              <a:ext cx="1731680" cy="3044112"/>
            </a:xfrm>
            <a:prstGeom prst="rect">
              <a:avLst/>
            </a:prstGeom>
          </p:spPr>
        </p:pic>
        <p:cxnSp>
          <p:nvCxnSpPr>
            <p:cNvPr id="24" name="Conector recto de flecha 23"/>
            <p:cNvCxnSpPr/>
            <p:nvPr/>
          </p:nvCxnSpPr>
          <p:spPr>
            <a:xfrm flipH="1">
              <a:off x="6084168" y="1124744"/>
              <a:ext cx="432048" cy="6133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ángulo 2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249154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4000" decel="8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" presetID="63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42 0.11551 L -0.03142 0.11551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6 CuadroTexto">
              <a:hlinkClick r:id="rId3" action="ppaction://hlinksldjump"/>
            </p:cNvPr>
            <p:cNvSpPr txBox="1"/>
            <p:nvPr/>
          </p:nvSpPr>
          <p:spPr>
            <a:xfrm>
              <a:off x="2039181" y="2110925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7" name="7 CuadroTexto">
              <a:hlinkClick r:id="rId3" action="ppaction://hlinksldjump"/>
            </p:cNvPr>
            <p:cNvSpPr txBox="1"/>
            <p:nvPr/>
          </p:nvSpPr>
          <p:spPr>
            <a:xfrm>
              <a:off x="2077764" y="143029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4" name="4 CuadroTexto"/>
            <p:cNvSpPr txBox="1"/>
            <p:nvPr/>
          </p:nvSpPr>
          <p:spPr>
            <a:xfrm>
              <a:off x="143771" y="1126104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11872" y="245546"/>
            <a:ext cx="1617483" cy="5976664"/>
            <a:chOff x="204911" y="404664"/>
            <a:chExt cx="1617483" cy="5976664"/>
          </a:xfrm>
        </p:grpSpPr>
        <p:sp>
          <p:nvSpPr>
            <p:cNvPr id="10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81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7" t="7007" r="9422" b="7954"/>
            <a:stretch/>
          </p:blipFill>
          <p:spPr>
            <a:xfrm>
              <a:off x="204911" y="1644412"/>
              <a:ext cx="1617483" cy="4736916"/>
            </a:xfrm>
            <a:prstGeom prst="rect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2926339" y="245546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5" action="ppaction://hlinksldjump"/>
              </a:rPr>
              <a:t>Menú anterior 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1475656" y="3643677"/>
            <a:ext cx="4418668" cy="10700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r>
              <a:rPr lang="es-MX" sz="1600" b="1" dirty="0" smtClean="0"/>
              <a:t>Corona sin </a:t>
            </a:r>
            <a:r>
              <a:rPr lang="es-MX" sz="1600" b="1" dirty="0"/>
              <a:t>desgaste </a:t>
            </a:r>
            <a:r>
              <a:rPr lang="es-MX" sz="1600" b="1" dirty="0" smtClean="0"/>
              <a:t>de </a:t>
            </a:r>
            <a:r>
              <a:rPr lang="es-MX" sz="1600" b="1" dirty="0"/>
              <a:t>caras proximales</a:t>
            </a:r>
            <a:r>
              <a:rPr lang="es-MX" sz="1600" b="1" dirty="0" smtClean="0"/>
              <a:t>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r>
              <a:rPr lang="es-MX" sz="1600" b="1" dirty="0" smtClean="0"/>
              <a:t>Tenemos diastemas </a:t>
            </a:r>
            <a:r>
              <a:rPr lang="es-MX" sz="1600" b="1" dirty="0"/>
              <a:t>o separaciones entre uno y otro </a:t>
            </a:r>
            <a:r>
              <a:rPr lang="es-MX" sz="1600" b="1" dirty="0" smtClean="0"/>
              <a:t>diente.</a:t>
            </a:r>
            <a:endParaRPr lang="es-MX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7538386" y="502712"/>
            <a:ext cx="1681583" cy="5985956"/>
            <a:chOff x="107505" y="404664"/>
            <a:chExt cx="1681583" cy="5985956"/>
          </a:xfrm>
        </p:grpSpPr>
        <p:sp>
          <p:nvSpPr>
            <p:cNvPr id="18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>
                  <a:solidFill>
                    <a:schemeClr val="bg1"/>
                  </a:solidFill>
                </a:rPr>
                <a:t>      Lingual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4" t="6237" r="13684" b="4204"/>
            <a:stretch/>
          </p:blipFill>
          <p:spPr>
            <a:xfrm rot="10800000">
              <a:off x="107505" y="1494076"/>
              <a:ext cx="1512168" cy="4896544"/>
            </a:xfrm>
            <a:prstGeom prst="rect">
              <a:avLst/>
            </a:prstGeom>
          </p:spPr>
        </p:pic>
      </p:grpSp>
      <p:sp>
        <p:nvSpPr>
          <p:cNvPr id="20" name="Rectángulo 19"/>
          <p:cNvSpPr/>
          <p:nvPr/>
        </p:nvSpPr>
        <p:spPr>
          <a:xfrm>
            <a:off x="5225366" y="5136145"/>
            <a:ext cx="2715698" cy="1272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2" algn="just">
              <a:spcAft>
                <a:spcPts val="750"/>
              </a:spcAft>
              <a:buSzPts val="1000"/>
              <a:tabLst>
                <a:tab pos="1371600" algn="l"/>
              </a:tabLst>
            </a:pPr>
            <a:r>
              <a:rPr lang="es-E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Lingual, lisa, presenta </a:t>
            </a:r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cíngulo y crestas marginales </a:t>
            </a:r>
            <a:r>
              <a:rPr lang="es-E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poco </a:t>
            </a:r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marcadas.</a:t>
            </a:r>
            <a:endParaRPr lang="es-MX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2" algn="just">
              <a:spcAft>
                <a:spcPts val="750"/>
              </a:spcAft>
              <a:buSzPts val="1000"/>
              <a:tabLst>
                <a:tab pos="1371600" algn="l"/>
              </a:tabLst>
            </a:pPr>
            <a:r>
              <a:rPr lang="es-E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 </a:t>
            </a:r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constricción a nivel cervical de los bordes M y D.</a:t>
            </a:r>
            <a:endParaRPr lang="es-MX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085246" y="2711827"/>
            <a:ext cx="8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</a:t>
            </a:r>
            <a:endParaRPr lang="es-MX" b="1" dirty="0"/>
          </a:p>
        </p:txBody>
      </p:sp>
      <p:sp>
        <p:nvSpPr>
          <p:cNvPr id="21" name="Rectángulo 20"/>
          <p:cNvSpPr/>
          <p:nvPr/>
        </p:nvSpPr>
        <p:spPr>
          <a:xfrm>
            <a:off x="6737462" y="114555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3524173" y="1339785"/>
            <a:ext cx="2150128" cy="1330079"/>
            <a:chOff x="3940123" y="819230"/>
            <a:chExt cx="2150128" cy="1330079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0123" y="819230"/>
              <a:ext cx="2150128" cy="1330079"/>
            </a:xfrm>
            <a:prstGeom prst="rect">
              <a:avLst/>
            </a:prstGeom>
          </p:spPr>
        </p:pic>
        <p:cxnSp>
          <p:nvCxnSpPr>
            <p:cNvPr id="9" name="Conector recto de flecha 8"/>
            <p:cNvCxnSpPr/>
            <p:nvPr/>
          </p:nvCxnSpPr>
          <p:spPr>
            <a:xfrm flipV="1">
              <a:off x="4932040" y="1571158"/>
              <a:ext cx="0" cy="201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43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8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6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2" accel="6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4 CuadroTexto">
              <a:hlinkClick r:id="rId3" action="ppaction://hlinksldjump"/>
            </p:cNvPr>
            <p:cNvSpPr txBox="1"/>
            <p:nvPr/>
          </p:nvSpPr>
          <p:spPr>
            <a:xfrm>
              <a:off x="3870002" y="1372888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5 CuadroTexto">
              <a:hlinkClick r:id="rId3" action="ppaction://hlinksldjump"/>
            </p:cNvPr>
            <p:cNvSpPr txBox="1"/>
            <p:nvPr/>
          </p:nvSpPr>
          <p:spPr>
            <a:xfrm>
              <a:off x="3756303" y="231186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Lingual</a:t>
              </a:r>
              <a:endParaRPr lang="es-MX" b="1" dirty="0"/>
            </a:p>
          </p:txBody>
        </p:sp>
        <p:sp>
          <p:nvSpPr>
            <p:cNvPr id="6" name="6 CuadroTexto"/>
            <p:cNvSpPr txBox="1"/>
            <p:nvPr/>
          </p:nvSpPr>
          <p:spPr>
            <a:xfrm>
              <a:off x="3590143" y="383313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7" name="7 CuadroTexto"/>
            <p:cNvSpPr txBox="1"/>
            <p:nvPr/>
          </p:nvSpPr>
          <p:spPr>
            <a:xfrm>
              <a:off x="518501" y="615415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2298735" y="286490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010472" y="5101983"/>
            <a:ext cx="4776137" cy="1302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8900" lvl="2" algn="just">
              <a:lnSpc>
                <a:spcPct val="150000"/>
              </a:lnSpc>
              <a:spcAft>
                <a:spcPts val="750"/>
              </a:spcAft>
              <a:buSzPts val="1000"/>
              <a:tabLst>
                <a:tab pos="1371600" algn="l"/>
              </a:tabLst>
            </a:pP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Paredes paralelas con ambos 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ángulos </a:t>
            </a: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mesial y distal rectos. </a:t>
            </a:r>
          </a:p>
          <a:p>
            <a:pPr marL="88900" lvl="2" algn="just">
              <a:lnSpc>
                <a:spcPct val="150000"/>
              </a:lnSpc>
              <a:spcAft>
                <a:spcPts val="750"/>
              </a:spcAft>
              <a:buSzPts val="1000"/>
              <a:tabLst>
                <a:tab pos="1371600" algn="l"/>
              </a:tabLst>
            </a:pP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Hacia el borde 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incisal </a:t>
            </a: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se adelgazan.</a:t>
            </a:r>
            <a:endParaRPr lang="es-MX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ángulo 13">
            <a:hlinkClick r:id="rId3" action="ppaction://hlinksldjump"/>
          </p:cNvPr>
          <p:cNvSpPr/>
          <p:nvPr/>
        </p:nvSpPr>
        <p:spPr>
          <a:xfrm>
            <a:off x="4848175" y="1942536"/>
            <a:ext cx="777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incisal</a:t>
            </a:r>
            <a:endParaRPr lang="es-MX" dirty="0"/>
          </a:p>
        </p:txBody>
      </p:sp>
      <p:grpSp>
        <p:nvGrpSpPr>
          <p:cNvPr id="17" name="Grupo 16"/>
          <p:cNvGrpSpPr/>
          <p:nvPr/>
        </p:nvGrpSpPr>
        <p:grpSpPr>
          <a:xfrm>
            <a:off x="152289" y="404664"/>
            <a:ext cx="3453182" cy="6010477"/>
            <a:chOff x="152289" y="404664"/>
            <a:chExt cx="3453182" cy="6010477"/>
          </a:xfrm>
        </p:grpSpPr>
        <p:sp>
          <p:nvSpPr>
            <p:cNvPr id="10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81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6" t="4851" r="15037" b="3801"/>
            <a:stretch/>
          </p:blipFill>
          <p:spPr>
            <a:xfrm rot="10800000">
              <a:off x="152289" y="971516"/>
              <a:ext cx="1524512" cy="5169788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3522" y="942312"/>
              <a:ext cx="1511949" cy="5472829"/>
            </a:xfrm>
            <a:prstGeom prst="rect">
              <a:avLst/>
            </a:prstGeom>
          </p:spPr>
        </p:pic>
      </p:grpSp>
      <p:sp>
        <p:nvSpPr>
          <p:cNvPr id="18" name="CuadroTexto 17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6" action="ppaction://hlinksldjump"/>
              </a:rPr>
              <a:t>Menú anterior </a:t>
            </a:r>
            <a:endParaRPr lang="es-MX" dirty="0"/>
          </a:p>
        </p:txBody>
      </p:sp>
      <p:sp>
        <p:nvSpPr>
          <p:cNvPr id="19" name="Rectángulo 18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724055" y="3556410"/>
            <a:ext cx="2150128" cy="1330079"/>
            <a:chOff x="3940123" y="819230"/>
            <a:chExt cx="2150128" cy="1330079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0123" y="819230"/>
              <a:ext cx="2150128" cy="1330079"/>
            </a:xfrm>
            <a:prstGeom prst="rect">
              <a:avLst/>
            </a:prstGeom>
          </p:spPr>
        </p:pic>
        <p:cxnSp>
          <p:nvCxnSpPr>
            <p:cNvPr id="22" name="Conector recto de flecha 21"/>
            <p:cNvCxnSpPr/>
            <p:nvPr/>
          </p:nvCxnSpPr>
          <p:spPr>
            <a:xfrm flipV="1">
              <a:off x="4932040" y="1571158"/>
              <a:ext cx="0" cy="201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371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6000" decel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63" y="-50629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105541" y="33783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3637930" y="106757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3" action="ppaction://hlinksldjump"/>
              </a:rPr>
              <a:t>Lingual</a:t>
            </a:r>
            <a:endParaRPr lang="es-MX" b="1" dirty="0"/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2220379" y="1172172"/>
            <a:ext cx="92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8" name="7 CuadroTexto">
            <a:hlinkClick r:id="rId4" action="ppaction://hlinksldjump"/>
          </p:cNvPr>
          <p:cNvSpPr txBox="1"/>
          <p:nvPr/>
        </p:nvSpPr>
        <p:spPr>
          <a:xfrm>
            <a:off x="3995936" y="1801660"/>
            <a:ext cx="75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518406" y="260896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>
            <a:hlinkClick r:id="rId5" action="ppaction://hlinksldjump"/>
          </p:cNvPr>
          <p:cNvSpPr txBox="1"/>
          <p:nvPr/>
        </p:nvSpPr>
        <p:spPr>
          <a:xfrm>
            <a:off x="2749791" y="1844824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5" action="ppaction://hlinksldjump"/>
              </a:rPr>
              <a:t>Incisal</a:t>
            </a:r>
            <a:endParaRPr lang="es-MX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15389" y="404664"/>
            <a:ext cx="2126430" cy="6264696"/>
            <a:chOff x="15389" y="404664"/>
            <a:chExt cx="2126430" cy="6264696"/>
          </a:xfrm>
        </p:grpSpPr>
        <p:sp>
          <p:nvSpPr>
            <p:cNvPr id="11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82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40404"/>
                </a:clrFrom>
                <a:clrTo>
                  <a:srgbClr val="04040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8" t="5498" r="14511" b="5617"/>
            <a:stretch/>
          </p:blipFill>
          <p:spPr>
            <a:xfrm rot="10800000">
              <a:off x="15389" y="1122151"/>
              <a:ext cx="2126430" cy="5547209"/>
            </a:xfrm>
            <a:prstGeom prst="rect">
              <a:avLst/>
            </a:prstGeom>
          </p:spPr>
        </p:pic>
      </p:grpSp>
      <p:sp>
        <p:nvSpPr>
          <p:cNvPr id="17" name="CuadroTexto 16"/>
          <p:cNvSpPr txBox="1"/>
          <p:nvPr/>
        </p:nvSpPr>
        <p:spPr>
          <a:xfrm>
            <a:off x="4860032" y="6453336"/>
            <a:ext cx="19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4499992" y="4005064"/>
            <a:ext cx="4243063" cy="2031325"/>
          </a:xfrm>
          <a:prstGeom prst="rect">
            <a:avLst/>
          </a:prstGeom>
          <a:solidFill>
            <a:srgbClr val="D8D8D8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400" b="1" dirty="0">
                <a:latin typeface="Arial" panose="020B0604020202020204" pitchFamily="34" charset="0"/>
                <a:ea typeface="Calibri" panose="020F0502020204030204" pitchFamily="34" charset="0"/>
              </a:rPr>
              <a:t>Semejante al </a:t>
            </a: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81, mayor </a:t>
            </a:r>
            <a:r>
              <a:rPr lang="es-ES" sz="1400" b="1" dirty="0">
                <a:latin typeface="Arial" panose="020B0604020202020204" pitchFamily="34" charset="0"/>
                <a:ea typeface="Calibri" panose="020F0502020204030204" pitchFamily="34" charset="0"/>
              </a:rPr>
              <a:t>diámetro en todas sus dimensiones excepto en la dimensión </a:t>
            </a:r>
            <a:r>
              <a:rPr lang="es-ES" sz="1400" b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Vest</a:t>
            </a: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-Lingual </a:t>
            </a:r>
            <a:endParaRPr lang="es-ES" sz="1400" b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Más </a:t>
            </a:r>
            <a:r>
              <a:rPr lang="es-ES" sz="1400" b="1" dirty="0">
                <a:latin typeface="Arial" panose="020B0604020202020204" pitchFamily="34" charset="0"/>
                <a:ea typeface="Calibri" panose="020F0502020204030204" pitchFamily="34" charset="0"/>
              </a:rPr>
              <a:t>convexa </a:t>
            </a: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hacia Inciso </a:t>
            </a: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cervical </a:t>
            </a:r>
            <a:endParaRPr lang="es-ES" sz="1400" b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Angulo disto incisal, </a:t>
            </a:r>
            <a:r>
              <a:rPr lang="es-ES" sz="1400" b="1" dirty="0">
                <a:latin typeface="Arial" panose="020B0604020202020204" pitchFamily="34" charset="0"/>
                <a:ea typeface="Calibri" panose="020F0502020204030204" pitchFamily="34" charset="0"/>
              </a:rPr>
              <a:t>más redondeado que en el </a:t>
            </a: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81.</a:t>
            </a:r>
            <a:endParaRPr lang="es-MX" sz="1400" b="1" dirty="0"/>
          </a:p>
        </p:txBody>
      </p:sp>
      <p:sp>
        <p:nvSpPr>
          <p:cNvPr id="19" name="Rectángulo 18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417219" y="1295882"/>
            <a:ext cx="2323132" cy="778082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V="1">
            <a:off x="5889406" y="1916832"/>
            <a:ext cx="194762" cy="348356"/>
          </a:xfrm>
          <a:prstGeom prst="straightConnector1">
            <a:avLst/>
          </a:prstGeom>
          <a:ln>
            <a:solidFill>
              <a:srgbClr val="334F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accel="8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2" presetClass="entr" presetSubtype="2" accel="4000" decel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2" presetClass="entr" presetSubtype="2" accel="4000" decel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" presetID="2" presetClass="entr" presetSubtype="2" accel="4000" decel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2" presetClass="entr" presetSubtype="2" accel="4000" decel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4" animBg="1" autoUpdateAnimBg="0" rev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7 CuadroTexto">
            <a:hlinkClick r:id="rId3" action="ppaction://hlinksldjump"/>
          </p:cNvPr>
          <p:cNvSpPr txBox="1"/>
          <p:nvPr/>
        </p:nvSpPr>
        <p:spPr>
          <a:xfrm>
            <a:off x="2684220" y="11064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9 CuadroTexto">
            <a:hlinkClick r:id="rId4" action="ppaction://hlinksldjump"/>
          </p:cNvPr>
          <p:cNvSpPr txBox="1"/>
          <p:nvPr/>
        </p:nvSpPr>
        <p:spPr>
          <a:xfrm>
            <a:off x="4572000" y="11064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1" name="10 CuadroTexto">
            <a:hlinkClick r:id="rId5" action="ppaction://hlinksldjump"/>
          </p:cNvPr>
          <p:cNvSpPr txBox="1"/>
          <p:nvPr/>
        </p:nvSpPr>
        <p:spPr>
          <a:xfrm>
            <a:off x="6190084" y="10882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12" name="11 CuadroTexto">
            <a:hlinkClick r:id="rId6" action="ppaction://hlinksldjump"/>
          </p:cNvPr>
          <p:cNvSpPr txBox="1"/>
          <p:nvPr/>
        </p:nvSpPr>
        <p:spPr>
          <a:xfrm>
            <a:off x="7740352" y="11247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   Incisal </a:t>
            </a:r>
            <a:endParaRPr lang="es-MX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076056" y="3820212"/>
            <a:ext cx="4067944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     Palatino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Fosa </a:t>
            </a:r>
            <a:r>
              <a:rPr lang="es-ES" dirty="0"/>
              <a:t>palatina redondeada por 3 elevaciones  rebordes marginales  </a:t>
            </a:r>
            <a:r>
              <a:rPr lang="es-ES" dirty="0" err="1"/>
              <a:t>mesial</a:t>
            </a:r>
            <a:r>
              <a:rPr lang="es-ES" dirty="0"/>
              <a:t> y </a:t>
            </a:r>
            <a:r>
              <a:rPr lang="es-ES" dirty="0" smtClean="0"/>
              <a:t>distal.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Se </a:t>
            </a:r>
            <a:r>
              <a:rPr lang="es-ES" dirty="0"/>
              <a:t>observa el cíngulo  convexo (</a:t>
            </a:r>
            <a:r>
              <a:rPr lang="es-ES" dirty="0" smtClean="0"/>
              <a:t>4</a:t>
            </a:r>
            <a:r>
              <a:rPr lang="es-ES" baseline="30000" dirty="0" smtClean="0"/>
              <a:t>o  </a:t>
            </a:r>
            <a:r>
              <a:rPr lang="es-ES" dirty="0"/>
              <a:t>lóbulo de crecimiento)</a:t>
            </a:r>
            <a:endParaRPr lang="es-MX" dirty="0"/>
          </a:p>
          <a:p>
            <a:pPr algn="just"/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353988" y="316975"/>
            <a:ext cx="32403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          </a:t>
            </a:r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1499" y="476672"/>
            <a:ext cx="2664297" cy="6041464"/>
            <a:chOff x="71499" y="476672"/>
            <a:chExt cx="2664297" cy="6041464"/>
          </a:xfrm>
        </p:grpSpPr>
        <p:sp>
          <p:nvSpPr>
            <p:cNvPr id="17" name="16 CuadroTexto"/>
            <p:cNvSpPr txBox="1"/>
            <p:nvPr/>
          </p:nvSpPr>
          <p:spPr>
            <a:xfrm>
              <a:off x="107504" y="47667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51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7" t="6448" r="6857" b="6152"/>
            <a:stretch/>
          </p:blipFill>
          <p:spPr>
            <a:xfrm>
              <a:off x="71499" y="901512"/>
              <a:ext cx="2664297" cy="5616624"/>
            </a:xfrm>
            <a:prstGeom prst="rect">
              <a:avLst/>
            </a:prstGeom>
          </p:spPr>
        </p:pic>
      </p:grpSp>
      <p:sp>
        <p:nvSpPr>
          <p:cNvPr id="16" name="CuadroTexto 15">
            <a:hlinkClick r:id="rId9" action="ppaction://hlinksldjump"/>
          </p:cNvPr>
          <p:cNvSpPr txBox="1"/>
          <p:nvPr/>
        </p:nvSpPr>
        <p:spPr>
          <a:xfrm>
            <a:off x="4860032" y="6525344"/>
            <a:ext cx="171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3005826" y="3646696"/>
            <a:ext cx="96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Palatino</a:t>
            </a:r>
            <a:endParaRPr lang="es-MX" b="1" dirty="0"/>
          </a:p>
        </p:txBody>
      </p:sp>
      <p:sp>
        <p:nvSpPr>
          <p:cNvPr id="18" name="Rectángulo 17"/>
          <p:cNvSpPr/>
          <p:nvPr/>
        </p:nvSpPr>
        <p:spPr>
          <a:xfrm>
            <a:off x="7236296" y="295854"/>
            <a:ext cx="1671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s-MX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 PAPIME </a:t>
            </a:r>
            <a:r>
              <a:rPr lang="es-ES" sz="14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202815 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095" y="1652863"/>
            <a:ext cx="3451681" cy="1373760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V="1">
            <a:off x="4572000" y="2339743"/>
            <a:ext cx="0" cy="3691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0" y="1431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2344010" y="1215709"/>
            <a:ext cx="114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4" action="ppaction://hlinksldjump"/>
          </p:cNvPr>
          <p:cNvSpPr txBox="1"/>
          <p:nvPr/>
        </p:nvSpPr>
        <p:spPr>
          <a:xfrm>
            <a:off x="2221136" y="421387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  <p:sp>
        <p:nvSpPr>
          <p:cNvPr id="7" name="6 CuadroTexto">
            <a:hlinkClick r:id="rId5" action="ppaction://hlinksldjump"/>
          </p:cNvPr>
          <p:cNvSpPr txBox="1"/>
          <p:nvPr/>
        </p:nvSpPr>
        <p:spPr>
          <a:xfrm>
            <a:off x="3794338" y="117315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5163377" y="1172178"/>
            <a:ext cx="76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725192" y="316997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355976" y="647540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6" action="ppaction://hlinksldjump"/>
              </a:rPr>
              <a:t>Menú anterior </a:t>
            </a:r>
            <a:endParaRPr lang="es-MX" dirty="0"/>
          </a:p>
        </p:txBody>
      </p:sp>
      <p:grpSp>
        <p:nvGrpSpPr>
          <p:cNvPr id="19" name="Grupo 18"/>
          <p:cNvGrpSpPr/>
          <p:nvPr/>
        </p:nvGrpSpPr>
        <p:grpSpPr>
          <a:xfrm>
            <a:off x="151914" y="404664"/>
            <a:ext cx="1990026" cy="6305346"/>
            <a:chOff x="151914" y="404664"/>
            <a:chExt cx="1990026" cy="6305346"/>
          </a:xfrm>
        </p:grpSpPr>
        <p:sp>
          <p:nvSpPr>
            <p:cNvPr id="11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82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9" r="14644" b="5610"/>
            <a:stretch/>
          </p:blipFill>
          <p:spPr>
            <a:xfrm rot="10800000">
              <a:off x="151914" y="873388"/>
              <a:ext cx="1990026" cy="5836622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3201345" y="1772816"/>
            <a:ext cx="2378768" cy="1510279"/>
            <a:chOff x="3201345" y="1772816"/>
            <a:chExt cx="2378768" cy="1510279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22" t="18581" r="10532" b="62670"/>
            <a:stretch/>
          </p:blipFill>
          <p:spPr>
            <a:xfrm>
              <a:off x="3201345" y="1772816"/>
              <a:ext cx="1750219" cy="1510279"/>
            </a:xfrm>
            <a:prstGeom prst="rect">
              <a:avLst/>
            </a:prstGeom>
          </p:spPr>
        </p:pic>
        <p:sp>
          <p:nvSpPr>
            <p:cNvPr id="12" name="9 CuadroTexto"/>
            <p:cNvSpPr txBox="1"/>
            <p:nvPr/>
          </p:nvSpPr>
          <p:spPr>
            <a:xfrm>
              <a:off x="4716017" y="2843318"/>
              <a:ext cx="864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Incisal </a:t>
              </a:r>
              <a:endParaRPr lang="es-MX" b="1" dirty="0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1742284" y="5574148"/>
            <a:ext cx="434278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Superficie similar al 11, </a:t>
            </a:r>
            <a:r>
              <a:rPr lang="es-ES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pero de mucho menor tamaño, y muy estrecha</a:t>
            </a:r>
            <a:r>
              <a:rPr lang="es-ES" dirty="0" smtClean="0"/>
              <a:t> </a:t>
            </a:r>
            <a:r>
              <a:rPr lang="es-ES" b="1" dirty="0"/>
              <a:t>parecen </a:t>
            </a:r>
            <a:r>
              <a:rPr lang="es-ES" b="1" dirty="0" smtClean="0"/>
              <a:t>achatados.</a:t>
            </a:r>
            <a:endParaRPr lang="es-MX" dirty="0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6325592" y="4583207"/>
            <a:ext cx="0" cy="4320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13" y="3722903"/>
            <a:ext cx="3413611" cy="178080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930065" y="4851899"/>
            <a:ext cx="518001" cy="45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82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6989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accel="4000" decel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" presetClass="entr" presetSubtype="2" accel="6000" decel="8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870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4287568" y="993994"/>
            <a:ext cx="124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4" action="ppaction://hlinksldjump"/>
          </p:cNvPr>
          <p:cNvSpPr txBox="1"/>
          <p:nvPr/>
        </p:nvSpPr>
        <p:spPr>
          <a:xfrm>
            <a:off x="4404126" y="179411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549104" y="219998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>
            <a:hlinkClick r:id="rId5" action="ppaction://hlinksldjump"/>
          </p:cNvPr>
          <p:cNvSpPr txBox="1"/>
          <p:nvPr/>
        </p:nvSpPr>
        <p:spPr>
          <a:xfrm>
            <a:off x="4287568" y="2752553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</a:t>
            </a:r>
            <a:endParaRPr lang="es-MX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6" action="ppaction://hlinksldjump"/>
              </a:rPr>
              <a:t>Menú anterior </a:t>
            </a:r>
            <a:endParaRPr lang="es-MX" dirty="0"/>
          </a:p>
        </p:txBody>
      </p:sp>
      <p:grpSp>
        <p:nvGrpSpPr>
          <p:cNvPr id="19" name="Grupo 18"/>
          <p:cNvGrpSpPr/>
          <p:nvPr/>
        </p:nvGrpSpPr>
        <p:grpSpPr>
          <a:xfrm>
            <a:off x="88933" y="404664"/>
            <a:ext cx="2037123" cy="6017187"/>
            <a:chOff x="88933" y="404664"/>
            <a:chExt cx="2037123" cy="6017187"/>
          </a:xfrm>
        </p:grpSpPr>
        <p:sp>
          <p:nvSpPr>
            <p:cNvPr id="11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82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upo 17"/>
            <p:cNvGrpSpPr/>
            <p:nvPr/>
          </p:nvGrpSpPr>
          <p:grpSpPr>
            <a:xfrm>
              <a:off x="88933" y="1178660"/>
              <a:ext cx="2037123" cy="5243191"/>
              <a:chOff x="88933" y="1178660"/>
              <a:chExt cx="2037123" cy="5243191"/>
            </a:xfrm>
          </p:grpSpPr>
          <p:sp>
            <p:nvSpPr>
              <p:cNvPr id="7" name="6 CuadroTexto"/>
              <p:cNvSpPr txBox="1"/>
              <p:nvPr/>
            </p:nvSpPr>
            <p:spPr>
              <a:xfrm>
                <a:off x="887676" y="6052519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err="1" smtClean="0"/>
                  <a:t>Mesial</a:t>
                </a:r>
                <a:r>
                  <a:rPr lang="es-ES" b="1" dirty="0" smtClean="0"/>
                  <a:t> </a:t>
                </a:r>
                <a:endParaRPr lang="es-MX" b="1" dirty="0"/>
              </a:p>
            </p:txBody>
          </p:sp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88933" y="1178660"/>
                <a:ext cx="2037123" cy="4899899"/>
              </a:xfrm>
              <a:prstGeom prst="rect">
                <a:avLst/>
              </a:prstGeom>
            </p:spPr>
          </p:pic>
        </p:grpSp>
      </p:grpSp>
      <p:grpSp>
        <p:nvGrpSpPr>
          <p:cNvPr id="17" name="Grupo 16"/>
          <p:cNvGrpSpPr/>
          <p:nvPr/>
        </p:nvGrpSpPr>
        <p:grpSpPr>
          <a:xfrm>
            <a:off x="2549104" y="1211590"/>
            <a:ext cx="2367334" cy="4727302"/>
            <a:chOff x="2549104" y="1211590"/>
            <a:chExt cx="2367334" cy="4727302"/>
          </a:xfrm>
        </p:grpSpPr>
        <p:sp>
          <p:nvSpPr>
            <p:cNvPr id="8" name="7 CuadroTexto"/>
            <p:cNvSpPr txBox="1"/>
            <p:nvPr/>
          </p:nvSpPr>
          <p:spPr>
            <a:xfrm>
              <a:off x="4124350" y="465313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9104" y="1211590"/>
              <a:ext cx="1548243" cy="4727302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5724128" y="4052971"/>
            <a:ext cx="3319004" cy="1672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8900" lvl="2" algn="just">
              <a:lnSpc>
                <a:spcPct val="150000"/>
              </a:lnSpc>
              <a:spcAft>
                <a:spcPts val="750"/>
              </a:spcAft>
              <a:buSzPts val="1000"/>
              <a:tabLst>
                <a:tab pos="1371600" algn="l"/>
              </a:tabLst>
            </a:pP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Paredes </a:t>
            </a: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lisas 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con </a:t>
            </a: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ángulos </a:t>
            </a:r>
            <a:r>
              <a:rPr lang="es-ES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mesial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y distal rectos. Hacia el borde incisal se adelgazan</a:t>
            </a: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88900" lvl="2" algn="just">
              <a:lnSpc>
                <a:spcPct val="150000"/>
              </a:lnSpc>
              <a:spcAft>
                <a:spcPts val="750"/>
              </a:spcAft>
              <a:buSzPts val="1000"/>
              <a:tabLst>
                <a:tab pos="1371600" algn="l"/>
              </a:tabLst>
            </a:pPr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Cíngulo no muy marcado </a:t>
            </a:r>
            <a:endParaRPr lang="es-MX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16121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1 Grupo"/>
          <p:cNvGrpSpPr/>
          <p:nvPr/>
        </p:nvGrpSpPr>
        <p:grpSpPr>
          <a:xfrm>
            <a:off x="0" y="-33008"/>
            <a:ext cx="9144000" cy="6858000"/>
            <a:chOff x="0" y="-48870"/>
            <a:chExt cx="9144000" cy="6858000"/>
          </a:xfrm>
        </p:grpSpPr>
        <p:pic>
          <p:nvPicPr>
            <p:cNvPr id="4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4887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" name="5 CuadroTexto">
              <a:hlinkClick r:id="rId3" action="ppaction://hlinksldjump"/>
            </p:cNvPr>
            <p:cNvSpPr txBox="1"/>
            <p:nvPr/>
          </p:nvSpPr>
          <p:spPr>
            <a:xfrm>
              <a:off x="3508359" y="97111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Lingual</a:t>
              </a:r>
              <a:endParaRPr lang="es-MX" b="1" dirty="0"/>
            </a:p>
          </p:txBody>
        </p:sp>
        <p:sp>
          <p:nvSpPr>
            <p:cNvPr id="7" name="6 CuadroTexto">
              <a:hlinkClick r:id="rId4" action="ppaction://hlinksldjump"/>
            </p:cNvPr>
            <p:cNvSpPr txBox="1"/>
            <p:nvPr/>
          </p:nvSpPr>
          <p:spPr>
            <a:xfrm>
              <a:off x="5169210" y="91870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8" name="7 CuadroTexto">
              <a:hlinkClick r:id="rId5" action="ppaction://hlinksldjump"/>
            </p:cNvPr>
            <p:cNvSpPr txBox="1"/>
            <p:nvPr/>
          </p:nvSpPr>
          <p:spPr>
            <a:xfrm>
              <a:off x="2463077" y="91870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2678344" y="227761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>
            <a:hlinkClick r:id="rId5" action="ppaction://hlinksldjump"/>
          </p:cNvPr>
          <p:cNvSpPr txBox="1"/>
          <p:nvPr/>
        </p:nvSpPr>
        <p:spPr>
          <a:xfrm>
            <a:off x="7601105" y="872470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</a:t>
            </a:r>
            <a:endParaRPr lang="es-MX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122540" y="77342"/>
            <a:ext cx="2248168" cy="6319541"/>
            <a:chOff x="122540" y="77342"/>
            <a:chExt cx="2248168" cy="6319541"/>
          </a:xfrm>
        </p:grpSpPr>
        <p:sp>
          <p:nvSpPr>
            <p:cNvPr id="11" name="9 CuadroTexto"/>
            <p:cNvSpPr txBox="1"/>
            <p:nvPr/>
          </p:nvSpPr>
          <p:spPr>
            <a:xfrm>
              <a:off x="786532" y="7734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 t="5049" r="11234" b="5517"/>
            <a:stretch/>
          </p:blipFill>
          <p:spPr>
            <a:xfrm rot="10800000">
              <a:off x="122540" y="1241802"/>
              <a:ext cx="1952681" cy="5155081"/>
            </a:xfrm>
            <a:prstGeom prst="rect">
              <a:avLst/>
            </a:prstGeom>
          </p:spPr>
        </p:pic>
      </p:grpSp>
      <p:sp>
        <p:nvSpPr>
          <p:cNvPr id="14" name="Rectángulo 13"/>
          <p:cNvSpPr/>
          <p:nvPr/>
        </p:nvSpPr>
        <p:spPr>
          <a:xfrm>
            <a:off x="1921165" y="5160094"/>
            <a:ext cx="674130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/>
              <a:t>Más pequeño que el 13, </a:t>
            </a:r>
            <a:r>
              <a:rPr lang="es-ES" sz="1600" dirty="0"/>
              <a:t>menos </a:t>
            </a:r>
            <a:r>
              <a:rPr lang="es-ES" sz="1600" dirty="0" smtClean="0"/>
              <a:t>convexo. Es </a:t>
            </a:r>
            <a:r>
              <a:rPr lang="es-ES" sz="1600" i="1" dirty="0" smtClean="0"/>
              <a:t>afilado</a:t>
            </a:r>
            <a:r>
              <a:rPr lang="es-ES" sz="1600" dirty="0"/>
              <a:t>, </a:t>
            </a:r>
            <a:r>
              <a:rPr lang="es-ES" sz="1600" dirty="0" smtClean="0"/>
              <a:t>una </a:t>
            </a:r>
            <a:r>
              <a:rPr lang="es-ES" sz="1600" dirty="0"/>
              <a:t>cúspide que divide el borde incisal en 2 vertientes, la vertiente mayor es la </a:t>
            </a:r>
            <a:r>
              <a:rPr lang="es-ES" sz="1600" dirty="0" err="1"/>
              <a:t>distoincisal</a:t>
            </a:r>
            <a:r>
              <a:rPr lang="es-ES" sz="1600" dirty="0"/>
              <a:t>, al contrario que su antagonista. </a:t>
            </a:r>
            <a:endParaRPr lang="es-ES" sz="1600" dirty="0" smtClean="0"/>
          </a:p>
          <a:p>
            <a:pPr algn="just"/>
            <a:r>
              <a:rPr lang="es-ES" sz="1600" dirty="0" smtClean="0"/>
              <a:t>Tiene </a:t>
            </a:r>
            <a:r>
              <a:rPr lang="es-ES" sz="1600" dirty="0"/>
              <a:t>3 lóbulos, el mayor es el central seguido del mesial y por último el distal. </a:t>
            </a:r>
            <a:endParaRPr lang="es-MX" sz="1600" dirty="0"/>
          </a:p>
        </p:txBody>
      </p:sp>
      <p:sp>
        <p:nvSpPr>
          <p:cNvPr id="19" name="CuadroTexto 18">
            <a:hlinkClick r:id="rId7" action="ppaction://hlinksldjump"/>
          </p:cNvPr>
          <p:cNvSpPr txBox="1"/>
          <p:nvPr/>
        </p:nvSpPr>
        <p:spPr>
          <a:xfrm>
            <a:off x="4860032" y="65253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sp>
        <p:nvSpPr>
          <p:cNvPr id="16" name="Rectángulo 15"/>
          <p:cNvSpPr/>
          <p:nvPr/>
        </p:nvSpPr>
        <p:spPr>
          <a:xfrm>
            <a:off x="1921165" y="2868669"/>
            <a:ext cx="1165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Vestibular</a:t>
            </a:r>
            <a:endParaRPr lang="es-MX" sz="1600" b="1" dirty="0"/>
          </a:p>
        </p:txBody>
      </p:sp>
      <p:sp>
        <p:nvSpPr>
          <p:cNvPr id="17" name="Rectángulo 16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6009061" y="3760702"/>
            <a:ext cx="2150128" cy="1330079"/>
            <a:chOff x="3940123" y="819230"/>
            <a:chExt cx="2150128" cy="1330079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40123" y="819230"/>
              <a:ext cx="2150128" cy="1330079"/>
            </a:xfrm>
            <a:prstGeom prst="rect">
              <a:avLst/>
            </a:prstGeom>
          </p:spPr>
        </p:pic>
        <p:cxnSp>
          <p:nvCxnSpPr>
            <p:cNvPr id="21" name="Conector recto de flecha 20"/>
            <p:cNvCxnSpPr/>
            <p:nvPr/>
          </p:nvCxnSpPr>
          <p:spPr>
            <a:xfrm flipV="1">
              <a:off x="4324047" y="1571158"/>
              <a:ext cx="195239" cy="2845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49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8000" decel="8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1 Grupo"/>
          <p:cNvGrpSpPr/>
          <p:nvPr/>
        </p:nvGrpSpPr>
        <p:grpSpPr>
          <a:xfrm>
            <a:off x="0" y="-48870"/>
            <a:ext cx="9144000" cy="6858000"/>
            <a:chOff x="0" y="-48870"/>
            <a:chExt cx="9144000" cy="6858000"/>
          </a:xfrm>
        </p:grpSpPr>
        <p:pic>
          <p:nvPicPr>
            <p:cNvPr id="4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4887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4 CuadroTexto"/>
            <p:cNvSpPr txBox="1"/>
            <p:nvPr/>
          </p:nvSpPr>
          <p:spPr>
            <a:xfrm>
              <a:off x="3926922" y="93900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931031" y="36166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Lingual </a:t>
              </a:r>
              <a:endParaRPr lang="es-MX" b="1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7308304" y="908679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899855" y="9262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2853072" y="275376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/>
          <p:cNvSpPr txBox="1"/>
          <p:nvPr/>
        </p:nvSpPr>
        <p:spPr>
          <a:xfrm>
            <a:off x="2160767" y="847194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3" action="ppaction://hlinksldjump"/>
              </a:rPr>
              <a:t>Incisal</a:t>
            </a:r>
            <a:r>
              <a:rPr lang="es-ES" b="1" dirty="0" smtClean="0"/>
              <a:t> </a:t>
            </a:r>
            <a:endParaRPr lang="es-MX" b="1" dirty="0"/>
          </a:p>
        </p:txBody>
      </p:sp>
      <p:grpSp>
        <p:nvGrpSpPr>
          <p:cNvPr id="14" name="Grupo 13"/>
          <p:cNvGrpSpPr/>
          <p:nvPr/>
        </p:nvGrpSpPr>
        <p:grpSpPr>
          <a:xfrm>
            <a:off x="79155" y="404664"/>
            <a:ext cx="1872208" cy="6009937"/>
            <a:chOff x="79155" y="404664"/>
            <a:chExt cx="1872208" cy="6009937"/>
          </a:xfrm>
        </p:grpSpPr>
        <p:sp>
          <p:nvSpPr>
            <p:cNvPr id="11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2" t="6218" r="15939" b="5809"/>
            <a:stretch/>
          </p:blipFill>
          <p:spPr>
            <a:xfrm rot="10800000">
              <a:off x="79155" y="1188020"/>
              <a:ext cx="1872208" cy="5226581"/>
            </a:xfrm>
            <a:prstGeom prst="rect">
              <a:avLst/>
            </a:prstGeom>
          </p:spPr>
        </p:pic>
      </p:grpSp>
      <p:sp>
        <p:nvSpPr>
          <p:cNvPr id="15" name="Rectángulo 14"/>
          <p:cNvSpPr/>
          <p:nvPr/>
        </p:nvSpPr>
        <p:spPr>
          <a:xfrm>
            <a:off x="1709085" y="5313982"/>
            <a:ext cx="660733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Se </a:t>
            </a:r>
            <a:r>
              <a:rPr lang="es-ES" dirty="0"/>
              <a:t>aprecia un cíngulo muy pronunciado que crea dos fosas a ambos lados, </a:t>
            </a:r>
            <a:r>
              <a:rPr lang="es-ES" dirty="0" err="1"/>
              <a:t>mesial</a:t>
            </a:r>
            <a:r>
              <a:rPr lang="es-ES" dirty="0"/>
              <a:t> y distal respectivamente, cada fosa tiene hacia proximal una cresta marginal.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5" action="ppaction://hlinksldjump"/>
              </a:rPr>
              <a:t>Menú anterior </a:t>
            </a:r>
            <a:endParaRPr lang="es-MX" dirty="0"/>
          </a:p>
        </p:txBody>
      </p:sp>
      <p:sp>
        <p:nvSpPr>
          <p:cNvPr id="18" name="Rectángulo 1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2698442" y="1419012"/>
            <a:ext cx="2017574" cy="1684995"/>
            <a:chOff x="2698442" y="1419012"/>
            <a:chExt cx="2017574" cy="1684995"/>
          </a:xfrm>
        </p:grpSpPr>
        <p:pic>
          <p:nvPicPr>
            <p:cNvPr id="17" name="Picture 1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442" y="1419012"/>
              <a:ext cx="2017574" cy="1684995"/>
            </a:xfrm>
            <a:prstGeom prst="rect">
              <a:avLst/>
            </a:prstGeom>
            <a:noFill/>
          </p:spPr>
        </p:pic>
        <p:cxnSp>
          <p:nvCxnSpPr>
            <p:cNvPr id="19" name="Conector recto de flecha 18"/>
            <p:cNvCxnSpPr/>
            <p:nvPr/>
          </p:nvCxnSpPr>
          <p:spPr>
            <a:xfrm flipH="1">
              <a:off x="3419872" y="2420888"/>
              <a:ext cx="144016" cy="21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92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accel="6000" decel="6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386344" y="87247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950060" y="9463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992937" y="37890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696236" y="87247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857033" y="288484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/>
          <p:cNvSpPr txBox="1"/>
          <p:nvPr/>
        </p:nvSpPr>
        <p:spPr>
          <a:xfrm>
            <a:off x="7900006" y="872470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</a:t>
            </a:r>
            <a:endParaRPr lang="es-MX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 action="ppaction://hlinksldjump"/>
              </a:rPr>
              <a:t>Menú anterior </a:t>
            </a:r>
            <a:endParaRPr lang="es-MX" dirty="0"/>
          </a:p>
        </p:txBody>
      </p:sp>
      <p:grpSp>
        <p:nvGrpSpPr>
          <p:cNvPr id="16" name="Grupo 15"/>
          <p:cNvGrpSpPr/>
          <p:nvPr/>
        </p:nvGrpSpPr>
        <p:grpSpPr>
          <a:xfrm>
            <a:off x="204912" y="404664"/>
            <a:ext cx="1779243" cy="5866270"/>
            <a:chOff x="204912" y="404664"/>
            <a:chExt cx="1779243" cy="5866270"/>
          </a:xfrm>
        </p:grpSpPr>
        <p:sp>
          <p:nvSpPr>
            <p:cNvPr id="11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4" b="6671"/>
            <a:stretch/>
          </p:blipFill>
          <p:spPr>
            <a:xfrm rot="10800000">
              <a:off x="204912" y="946300"/>
              <a:ext cx="1779243" cy="5324634"/>
            </a:xfrm>
            <a:prstGeom prst="rect">
              <a:avLst/>
            </a:prstGeom>
          </p:spPr>
        </p:pic>
      </p:grpSp>
      <p:sp>
        <p:nvSpPr>
          <p:cNvPr id="18" name="CuadroTexto 17"/>
          <p:cNvSpPr txBox="1"/>
          <p:nvPr/>
        </p:nvSpPr>
        <p:spPr>
          <a:xfrm>
            <a:off x="2063955" y="5551552"/>
            <a:ext cx="583931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err="1" smtClean="0"/>
              <a:t>Mesial</a:t>
            </a:r>
            <a:r>
              <a:rPr lang="es-ES" sz="1600" b="1" dirty="0" smtClean="0"/>
              <a:t> y Distal convexas en todas las direcciones hacia el cuello cervical, líneas pronunciadas. </a:t>
            </a:r>
            <a:endParaRPr lang="es-MX" sz="1600" b="1" dirty="0"/>
          </a:p>
        </p:txBody>
      </p:sp>
      <p:sp>
        <p:nvSpPr>
          <p:cNvPr id="17" name="Rectángulo 16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5923199" y="3789040"/>
            <a:ext cx="2150128" cy="1330079"/>
            <a:chOff x="3940123" y="819230"/>
            <a:chExt cx="2150128" cy="1330079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0123" y="819230"/>
              <a:ext cx="2150128" cy="1330079"/>
            </a:xfrm>
            <a:prstGeom prst="rect">
              <a:avLst/>
            </a:prstGeom>
          </p:spPr>
        </p:pic>
        <p:cxnSp>
          <p:nvCxnSpPr>
            <p:cNvPr id="21" name="Conector recto de flecha 20"/>
            <p:cNvCxnSpPr/>
            <p:nvPr/>
          </p:nvCxnSpPr>
          <p:spPr>
            <a:xfrm flipV="1">
              <a:off x="4300469" y="1493216"/>
              <a:ext cx="218880" cy="184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64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800" decel="6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6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44" y="-17666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2196978" y="120327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4" action="ppaction://hlinksldjump"/>
          </p:cNvPr>
          <p:cNvSpPr txBox="1"/>
          <p:nvPr/>
        </p:nvSpPr>
        <p:spPr>
          <a:xfrm>
            <a:off x="3850514" y="114207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  <p:sp>
        <p:nvSpPr>
          <p:cNvPr id="7" name="6 CuadroTexto">
            <a:hlinkClick r:id="rId5" action="ppaction://hlinksldjump"/>
          </p:cNvPr>
          <p:cNvSpPr txBox="1"/>
          <p:nvPr/>
        </p:nvSpPr>
        <p:spPr>
          <a:xfrm>
            <a:off x="8010595" y="9574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8" name="7 CuadroTexto">
            <a:hlinkClick r:id="rId6" action="ppaction://hlinksldjump"/>
          </p:cNvPr>
          <p:cNvSpPr txBox="1"/>
          <p:nvPr/>
        </p:nvSpPr>
        <p:spPr>
          <a:xfrm>
            <a:off x="2061842" y="3600072"/>
            <a:ext cx="76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565797" y="201707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/>
          <p:cNvSpPr txBox="1"/>
          <p:nvPr/>
        </p:nvSpPr>
        <p:spPr>
          <a:xfrm>
            <a:off x="5370414" y="1178660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 </a:t>
            </a:r>
            <a:endParaRPr lang="es-MX" b="1" dirty="0"/>
          </a:p>
        </p:txBody>
      </p:sp>
      <p:sp>
        <p:nvSpPr>
          <p:cNvPr id="13" name="Rectángulo 12"/>
          <p:cNvSpPr/>
          <p:nvPr/>
        </p:nvSpPr>
        <p:spPr>
          <a:xfrm>
            <a:off x="5072580" y="5295099"/>
            <a:ext cx="3866484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endParaRPr lang="es-MX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Superficie similar al 11, </a:t>
            </a:r>
            <a:r>
              <a:rPr lang="es-ES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pero de mucho menor tamaño</a:t>
            </a:r>
          </a:p>
          <a:p>
            <a:pPr algn="just"/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grpSp>
        <p:nvGrpSpPr>
          <p:cNvPr id="14" name="Grupo 13"/>
          <p:cNvGrpSpPr/>
          <p:nvPr/>
        </p:nvGrpSpPr>
        <p:grpSpPr>
          <a:xfrm>
            <a:off x="17277" y="404664"/>
            <a:ext cx="2006548" cy="5793659"/>
            <a:chOff x="17277" y="404664"/>
            <a:chExt cx="2006548" cy="5793659"/>
          </a:xfrm>
        </p:grpSpPr>
        <p:sp>
          <p:nvSpPr>
            <p:cNvPr id="11" name="9 CuadroTexto"/>
            <p:cNvSpPr txBox="1"/>
            <p:nvPr/>
          </p:nvSpPr>
          <p:spPr>
            <a:xfrm>
              <a:off x="204912" y="4046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83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7277" y="1178660"/>
              <a:ext cx="2006548" cy="5019663"/>
            </a:xfrm>
            <a:prstGeom prst="rect">
              <a:avLst/>
            </a:prstGeom>
          </p:spPr>
        </p:pic>
      </p:grpSp>
      <p:sp>
        <p:nvSpPr>
          <p:cNvPr id="18" name="9 CuadroTexto">
            <a:hlinkClick r:id="rId9" action="ppaction://hlinksldjump"/>
          </p:cNvPr>
          <p:cNvSpPr txBox="1"/>
          <p:nvPr/>
        </p:nvSpPr>
        <p:spPr>
          <a:xfrm>
            <a:off x="5028365" y="3630963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314A8C"/>
                </a:solidFill>
              </a:rPr>
              <a:t>Incisal</a:t>
            </a:r>
            <a:endParaRPr lang="es-MX" b="1" dirty="0">
              <a:solidFill>
                <a:srgbClr val="314A8C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59075" r="61711" b="13353"/>
          <a:stretch/>
        </p:blipFill>
        <p:spPr>
          <a:xfrm>
            <a:off x="2565797" y="4196176"/>
            <a:ext cx="2292829" cy="2088232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5961596" y="3523590"/>
            <a:ext cx="2179320" cy="1705610"/>
            <a:chOff x="5961596" y="3523590"/>
            <a:chExt cx="2179320" cy="1705610"/>
          </a:xfrm>
        </p:grpSpPr>
        <p:pic>
          <p:nvPicPr>
            <p:cNvPr id="19" name="Picture 11" descr="IMAGEN 2 015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596" y="3523590"/>
              <a:ext cx="2179320" cy="1705610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10" name="Conector recto de flecha 9"/>
            <p:cNvCxnSpPr/>
            <p:nvPr/>
          </p:nvCxnSpPr>
          <p:spPr>
            <a:xfrm>
              <a:off x="6012160" y="4725144"/>
              <a:ext cx="313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ángulo 20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184103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accel="6000" decel="8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1901" y="3656"/>
            <a:ext cx="9144000" cy="6858000"/>
            <a:chOff x="-41672" y="72584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1672" y="7258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4 CuadroTexto"/>
            <p:cNvSpPr txBox="1"/>
            <p:nvPr/>
          </p:nvSpPr>
          <p:spPr>
            <a:xfrm>
              <a:off x="2968440" y="4278115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5 CuadroTexto"/>
            <p:cNvSpPr txBox="1"/>
            <p:nvPr/>
          </p:nvSpPr>
          <p:spPr>
            <a:xfrm>
              <a:off x="7851482" y="104633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Lingual </a:t>
              </a:r>
              <a:endParaRPr lang="es-MX" b="1" dirty="0"/>
            </a:p>
          </p:txBody>
        </p:sp>
        <p:sp>
          <p:nvSpPr>
            <p:cNvPr id="6" name="6 CuadroTexto"/>
            <p:cNvSpPr txBox="1"/>
            <p:nvPr/>
          </p:nvSpPr>
          <p:spPr>
            <a:xfrm>
              <a:off x="3238675" y="111682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7" name="7 CuadroTexto"/>
            <p:cNvSpPr txBox="1"/>
            <p:nvPr/>
          </p:nvSpPr>
          <p:spPr>
            <a:xfrm>
              <a:off x="4781848" y="107657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8" name="8 CuadroTexto"/>
            <p:cNvSpPr txBox="1"/>
            <p:nvPr/>
          </p:nvSpPr>
          <p:spPr>
            <a:xfrm>
              <a:off x="5840257" y="1081441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    Oclusal </a:t>
              </a:r>
              <a:endParaRPr lang="es-MX" b="1" dirty="0"/>
            </a:p>
          </p:txBody>
        </p:sp>
      </p:grpSp>
      <p:sp>
        <p:nvSpPr>
          <p:cNvPr id="11" name="15 CuadroTexto"/>
          <p:cNvSpPr txBox="1"/>
          <p:nvPr/>
        </p:nvSpPr>
        <p:spPr>
          <a:xfrm>
            <a:off x="2267744" y="25313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Infantil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699792" y="2735928"/>
            <a:ext cx="388843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presentar tres o cuatro 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cúspides. </a:t>
            </a:r>
          </a:p>
          <a:p>
            <a:pPr algn="just"/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Superficie de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 triangular o romboide. </a:t>
            </a:r>
            <a:endParaRPr lang="es-MX" sz="1600" dirty="0"/>
          </a:p>
        </p:txBody>
      </p:sp>
      <p:grpSp>
        <p:nvGrpSpPr>
          <p:cNvPr id="14" name="Grupo 13"/>
          <p:cNvGrpSpPr/>
          <p:nvPr/>
        </p:nvGrpSpPr>
        <p:grpSpPr>
          <a:xfrm>
            <a:off x="51369" y="253137"/>
            <a:ext cx="2990644" cy="6028414"/>
            <a:chOff x="81833" y="237708"/>
            <a:chExt cx="2990644" cy="6028414"/>
          </a:xfrm>
        </p:grpSpPr>
        <p:sp>
          <p:nvSpPr>
            <p:cNvPr id="10" name="15 CuadroTexto"/>
            <p:cNvSpPr txBox="1"/>
            <p:nvPr/>
          </p:nvSpPr>
          <p:spPr>
            <a:xfrm>
              <a:off x="251520" y="237708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84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4" t="6989" r="6542" b="6822"/>
            <a:stretch/>
          </p:blipFill>
          <p:spPr>
            <a:xfrm>
              <a:off x="81833" y="1110540"/>
              <a:ext cx="2990644" cy="5155582"/>
            </a:xfrm>
            <a:prstGeom prst="rect">
              <a:avLst/>
            </a:prstGeom>
          </p:spPr>
        </p:pic>
      </p:grpSp>
      <p:sp>
        <p:nvSpPr>
          <p:cNvPr id="15" name="CuadroTexto 14"/>
          <p:cNvSpPr txBox="1"/>
          <p:nvPr/>
        </p:nvSpPr>
        <p:spPr>
          <a:xfrm>
            <a:off x="4860032" y="64533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 action="ppaction://hlinksldjump"/>
              </a:rPr>
              <a:t>Menú anterior </a:t>
            </a: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2800828" y="1594576"/>
            <a:ext cx="432048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Paredes mesial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distal, curvas 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convergentes hacia cervical, cerrando la figura circular de esta cara.</a:t>
            </a:r>
            <a:endParaRPr lang="es-MX" sz="1600" dirty="0"/>
          </a:p>
        </p:txBody>
      </p:sp>
      <p:pic>
        <p:nvPicPr>
          <p:cNvPr id="24" name="Picture 9" descr="sp26_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4643" y="3941412"/>
            <a:ext cx="3719355" cy="24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ector recto de flecha 18"/>
          <p:cNvCxnSpPr/>
          <p:nvPr/>
        </p:nvCxnSpPr>
        <p:spPr>
          <a:xfrm flipH="1" flipV="1">
            <a:off x="6993328" y="5697061"/>
            <a:ext cx="622" cy="3693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179512" y="1162077"/>
            <a:ext cx="0" cy="1866238"/>
          </a:xfrm>
          <a:prstGeom prst="line">
            <a:avLst/>
          </a:prstGeom>
          <a:ln w="28575">
            <a:solidFill>
              <a:srgbClr val="314A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09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6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2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C 0.03003 -0.03797 0.075 -0.06204 0.125 -0.06204 C 0.175 -0.06204 0.21996 -0.03797 0.25 4.44444E-6 C 0.21996 0.03796 0.175 0.06203 0.125 0.06203 C 0.075 0.06203 0.03003 0.03796 1.94444E-6 4.44444E-6 Z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4" name="4 CuadroTexto"/>
          <p:cNvSpPr txBox="1"/>
          <p:nvPr/>
        </p:nvSpPr>
        <p:spPr>
          <a:xfrm>
            <a:off x="2780429" y="93069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4469884" y="9003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  <p:sp>
        <p:nvSpPr>
          <p:cNvPr id="11" name="12 CuadroTexto"/>
          <p:cNvSpPr txBox="1"/>
          <p:nvPr/>
        </p:nvSpPr>
        <p:spPr>
          <a:xfrm>
            <a:off x="8249260" y="926208"/>
            <a:ext cx="89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Oclusal </a:t>
            </a:r>
            <a:endParaRPr lang="es-MX" b="1" dirty="0"/>
          </a:p>
        </p:txBody>
      </p:sp>
      <p:sp>
        <p:nvSpPr>
          <p:cNvPr id="12" name="Rectángulo 11"/>
          <p:cNvSpPr/>
          <p:nvPr/>
        </p:nvSpPr>
        <p:spPr>
          <a:xfrm>
            <a:off x="2625821" y="209798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96340" y="375732"/>
            <a:ext cx="2610392" cy="6088836"/>
            <a:chOff x="96340" y="375732"/>
            <a:chExt cx="2610392" cy="6088836"/>
          </a:xfrm>
        </p:grpSpPr>
        <p:sp>
          <p:nvSpPr>
            <p:cNvPr id="9" name="9 CuadroTexto"/>
            <p:cNvSpPr txBox="1"/>
            <p:nvPr/>
          </p:nvSpPr>
          <p:spPr>
            <a:xfrm>
              <a:off x="609448" y="37573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84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7" t="6951" r="11275" b="8001"/>
            <a:stretch/>
          </p:blipFill>
          <p:spPr>
            <a:xfrm>
              <a:off x="96340" y="900312"/>
              <a:ext cx="2610392" cy="5564256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2625821" y="4945740"/>
            <a:ext cx="2738267" cy="1411329"/>
            <a:chOff x="2625821" y="4945740"/>
            <a:chExt cx="2738267" cy="1411329"/>
          </a:xfrm>
        </p:grpSpPr>
        <p:sp>
          <p:nvSpPr>
            <p:cNvPr id="7" name="7 CuadroTexto"/>
            <p:cNvSpPr txBox="1"/>
            <p:nvPr/>
          </p:nvSpPr>
          <p:spPr>
            <a:xfrm>
              <a:off x="2652606" y="494574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2" name="Rectángulo 1"/>
            <p:cNvSpPr/>
            <p:nvPr/>
          </p:nvSpPr>
          <p:spPr>
            <a:xfrm>
              <a:off x="2625821" y="5279851"/>
              <a:ext cx="2738267" cy="107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s-MX" sz="1600" dirty="0" smtClean="0"/>
                <a:t>La cúspide distal  </a:t>
              </a:r>
              <a:r>
                <a:rPr lang="es-MX" sz="1600" dirty="0"/>
                <a:t>es la </a:t>
              </a:r>
              <a:r>
                <a:rPr lang="es-MX" sz="1600" dirty="0" smtClean="0"/>
                <a:t>menor </a:t>
              </a:r>
              <a:r>
                <a:rPr lang="es-MX" sz="1600" dirty="0"/>
                <a:t>de </a:t>
              </a:r>
              <a:r>
                <a:rPr lang="es-MX" sz="1600" dirty="0" smtClean="0"/>
                <a:t>las dos vista desde bucal. </a:t>
              </a:r>
            </a:p>
            <a:p>
              <a:pPr algn="just"/>
              <a:r>
                <a:rPr lang="es-MX" sz="1600" dirty="0" smtClean="0"/>
                <a:t>Converge hacia cervical del </a:t>
              </a:r>
              <a:r>
                <a:rPr lang="es-MX" sz="1600" dirty="0" smtClean="0"/>
                <a:t>3/2  </a:t>
              </a:r>
              <a:r>
                <a:rPr lang="es-MX" sz="1600" dirty="0" smtClean="0"/>
                <a:t>muy marcado </a:t>
              </a:r>
              <a:endParaRPr lang="es-MX" sz="1600" dirty="0"/>
            </a:p>
          </p:txBody>
        </p:sp>
      </p:grp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 action="ppaction://hlinksldjump"/>
              </a:rPr>
              <a:t>Menú anterior </a:t>
            </a:r>
            <a:endParaRPr lang="es-MX" dirty="0"/>
          </a:p>
        </p:txBody>
      </p:sp>
      <p:grpSp>
        <p:nvGrpSpPr>
          <p:cNvPr id="16" name="Grupo 15"/>
          <p:cNvGrpSpPr/>
          <p:nvPr/>
        </p:nvGrpSpPr>
        <p:grpSpPr>
          <a:xfrm>
            <a:off x="2817340" y="1376010"/>
            <a:ext cx="2351982" cy="2270880"/>
            <a:chOff x="5477996" y="2068295"/>
            <a:chExt cx="2351982" cy="227088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7996" y="2068295"/>
              <a:ext cx="2351982" cy="2270880"/>
            </a:xfrm>
            <a:prstGeom prst="rect">
              <a:avLst/>
            </a:prstGeom>
          </p:spPr>
        </p:pic>
        <p:cxnSp>
          <p:nvCxnSpPr>
            <p:cNvPr id="15" name="Conector recto de flecha 14"/>
            <p:cNvCxnSpPr/>
            <p:nvPr/>
          </p:nvCxnSpPr>
          <p:spPr>
            <a:xfrm flipV="1">
              <a:off x="6015323" y="3573016"/>
              <a:ext cx="432048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ángulo 1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5477996" y="1445532"/>
            <a:ext cx="3588489" cy="4899234"/>
            <a:chOff x="5477996" y="1445532"/>
            <a:chExt cx="3588489" cy="4899234"/>
          </a:xfrm>
        </p:grpSpPr>
        <p:grpSp>
          <p:nvGrpSpPr>
            <p:cNvPr id="13" name="Grupo 12"/>
            <p:cNvGrpSpPr/>
            <p:nvPr/>
          </p:nvGrpSpPr>
          <p:grpSpPr>
            <a:xfrm>
              <a:off x="6616583" y="1445532"/>
              <a:ext cx="2449902" cy="4899234"/>
              <a:chOff x="6616583" y="1445532"/>
              <a:chExt cx="2449902" cy="4899234"/>
            </a:xfrm>
          </p:grpSpPr>
          <p:sp>
            <p:nvSpPr>
              <p:cNvPr id="6" name="6 CuadroTexto"/>
              <p:cNvSpPr txBox="1"/>
              <p:nvPr/>
            </p:nvSpPr>
            <p:spPr>
              <a:xfrm>
                <a:off x="6616583" y="1445532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err="1" smtClean="0"/>
                  <a:t>Mesial</a:t>
                </a:r>
                <a:r>
                  <a:rPr lang="es-ES" b="1" dirty="0" smtClean="0"/>
                  <a:t> </a:t>
                </a:r>
                <a:endParaRPr lang="es-MX" b="1" dirty="0"/>
              </a:p>
            </p:txBody>
          </p:sp>
          <p:pic>
            <p:nvPicPr>
              <p:cNvPr id="21" name="Imagen 20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040404"/>
                  </a:clrFrom>
                  <a:clrTo>
                    <a:srgbClr val="04040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28" t="6951" r="11170" b="8001"/>
              <a:stretch/>
            </p:blipFill>
            <p:spPr>
              <a:xfrm>
                <a:off x="7126146" y="1476117"/>
                <a:ext cx="1940339" cy="4868649"/>
              </a:xfrm>
              <a:prstGeom prst="rect">
                <a:avLst/>
              </a:prstGeom>
            </p:spPr>
          </p:pic>
        </p:grpSp>
        <p:sp>
          <p:nvSpPr>
            <p:cNvPr id="22" name="Rectángulo 21"/>
            <p:cNvSpPr/>
            <p:nvPr/>
          </p:nvSpPr>
          <p:spPr>
            <a:xfrm>
              <a:off x="5477996" y="3401616"/>
              <a:ext cx="1703739" cy="15896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s-MX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Sin parecido </a:t>
              </a:r>
              <a:r>
                <a:rPr lang="es-MX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ningún otro diente, </a:t>
              </a:r>
              <a:r>
                <a:rPr lang="es-MX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corona  </a:t>
              </a:r>
              <a:r>
                <a:rPr lang="es-MX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forma </a:t>
              </a:r>
              <a:r>
                <a:rPr lang="es-MX" sz="1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cuboide</a:t>
              </a:r>
              <a:r>
                <a:rPr lang="es-MX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s-MX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MX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da una apariencia más alargada de mesial a </a:t>
              </a:r>
              <a:r>
                <a:rPr lang="es-MX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distal. </a:t>
              </a:r>
              <a:endParaRPr lang="es-MX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5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4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4 CuadroTexto">
            <a:hlinkClick r:id="rId3" action="ppaction://hlinksldjump"/>
          </p:cNvPr>
          <p:cNvSpPr txBox="1"/>
          <p:nvPr/>
        </p:nvSpPr>
        <p:spPr>
          <a:xfrm>
            <a:off x="3162538" y="10571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3306554" y="370829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 </a:t>
            </a:r>
            <a:endParaRPr lang="es-MX" b="1" dirty="0"/>
          </a:p>
        </p:txBody>
      </p:sp>
      <p:sp>
        <p:nvSpPr>
          <p:cNvPr id="6" name="6 CuadroTexto">
            <a:hlinkClick r:id="rId4" action="ppaction://hlinksldjump"/>
          </p:cNvPr>
          <p:cNvSpPr txBox="1"/>
          <p:nvPr/>
        </p:nvSpPr>
        <p:spPr>
          <a:xfrm>
            <a:off x="6281509" y="10571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7" name="7 CuadroTexto">
            <a:hlinkClick r:id="rId5" action="ppaction://hlinksldjump"/>
          </p:cNvPr>
          <p:cNvSpPr txBox="1"/>
          <p:nvPr/>
        </p:nvSpPr>
        <p:spPr>
          <a:xfrm>
            <a:off x="8143612" y="10571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733139" y="245175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9078" y="375732"/>
            <a:ext cx="3159979" cy="5983728"/>
            <a:chOff x="69078" y="375732"/>
            <a:chExt cx="3159979" cy="5983728"/>
          </a:xfrm>
        </p:grpSpPr>
        <p:sp>
          <p:nvSpPr>
            <p:cNvPr id="8" name="9 CuadroTexto"/>
            <p:cNvSpPr txBox="1"/>
            <p:nvPr/>
          </p:nvSpPr>
          <p:spPr>
            <a:xfrm>
              <a:off x="683568" y="37573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84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7" t="3801" r="7438" b="5900"/>
            <a:stretch/>
          </p:blipFill>
          <p:spPr>
            <a:xfrm>
              <a:off x="69078" y="1030868"/>
              <a:ext cx="3159979" cy="5328592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sp>
        <p:nvSpPr>
          <p:cNvPr id="14" name="9 CuadroTexto">
            <a:hlinkClick r:id="rId8" action="ppaction://hlinksldjump"/>
          </p:cNvPr>
          <p:cNvSpPr txBox="1"/>
          <p:nvPr/>
        </p:nvSpPr>
        <p:spPr>
          <a:xfrm>
            <a:off x="4774997" y="1057136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Oclusal</a:t>
            </a:r>
            <a:endParaRPr lang="es-MX" b="1" dirty="0"/>
          </a:p>
        </p:txBody>
      </p:sp>
      <p:sp>
        <p:nvSpPr>
          <p:cNvPr id="15" name="Rectángulo 14"/>
          <p:cNvSpPr/>
          <p:nvPr/>
        </p:nvSpPr>
        <p:spPr>
          <a:xfrm>
            <a:off x="2999036" y="5373216"/>
            <a:ext cx="5821436" cy="1047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Converge hacia bucal y </a:t>
            </a: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hacia cervical, continúa con los perfiles mesial y distal</a:t>
            </a:r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La curvatura de la raíz es para dar espacio a los premolares.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 descr="sp26_0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25" y="2003286"/>
            <a:ext cx="4340606" cy="32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de flecha 16"/>
          <p:cNvCxnSpPr/>
          <p:nvPr/>
        </p:nvCxnSpPr>
        <p:spPr>
          <a:xfrm flipH="1">
            <a:off x="6156176" y="3892964"/>
            <a:ext cx="881670" cy="1121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1379" y="4200929"/>
            <a:ext cx="864096" cy="169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4000" decel="4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870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3014325" y="11588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4" action="ppaction://hlinksldjump"/>
          </p:cNvPr>
          <p:cNvSpPr txBox="1"/>
          <p:nvPr/>
        </p:nvSpPr>
        <p:spPr>
          <a:xfrm>
            <a:off x="4621034" y="9262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 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203848" y="3716271"/>
            <a:ext cx="107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Oclusal  </a:t>
            </a:r>
            <a:endParaRPr lang="es-MX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5899855" y="9262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518755" y="253101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>
            <a:hlinkClick r:id="rId6" action="ppaction://hlinksldjump"/>
          </p:cNvPr>
          <p:cNvSpPr txBox="1"/>
          <p:nvPr/>
        </p:nvSpPr>
        <p:spPr>
          <a:xfrm>
            <a:off x="7601105" y="872470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endParaRPr lang="es-MX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sp>
        <p:nvSpPr>
          <p:cNvPr id="20" name="Rectángulo 19"/>
          <p:cNvSpPr/>
          <p:nvPr/>
        </p:nvSpPr>
        <p:spPr>
          <a:xfrm>
            <a:off x="2968481" y="5324341"/>
            <a:ext cx="576064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ea typeface="Times New Roman" panose="02020603050405020304" pitchFamily="18" charset="0"/>
              </a:rPr>
              <a:t>Estrecha, f</a:t>
            </a:r>
            <a:r>
              <a:rPr lang="es-ES" sz="1600" b="1" dirty="0" smtClean="0"/>
              <a:t>orma </a:t>
            </a:r>
            <a:r>
              <a:rPr lang="es-ES" sz="1600" b="1" dirty="0"/>
              <a:t>trapezoidal debido a que tenemos una doble </a:t>
            </a:r>
            <a:r>
              <a:rPr lang="es-ES" sz="1600" b="1" dirty="0" smtClean="0"/>
              <a:t>convergencia </a:t>
            </a:r>
            <a:r>
              <a:rPr lang="es-ES" sz="1600" b="1" dirty="0"/>
              <a:t>de las superficies M y D (que </a:t>
            </a:r>
            <a:r>
              <a:rPr lang="es-ES" sz="1600" b="1" dirty="0" smtClean="0"/>
              <a:t>van </a:t>
            </a:r>
            <a:r>
              <a:rPr lang="es-ES" sz="1600" b="1" dirty="0"/>
              <a:t>a palatino) y las caras vestibular y palatina, que convergen hacia </a:t>
            </a:r>
            <a:r>
              <a:rPr lang="es-ES" sz="1600" b="1" dirty="0" smtClean="0"/>
              <a:t>distal.</a:t>
            </a:r>
            <a:endParaRPr lang="es-MX" sz="1600" b="1" dirty="0"/>
          </a:p>
        </p:txBody>
      </p:sp>
      <p:sp>
        <p:nvSpPr>
          <p:cNvPr id="11" name="9 CuadroTexto"/>
          <p:cNvSpPr txBox="1"/>
          <p:nvPr/>
        </p:nvSpPr>
        <p:spPr>
          <a:xfrm>
            <a:off x="204912" y="4046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Diente 84 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22" name="Picture 11" descr="IMAGEN 3 0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98" y="1823163"/>
            <a:ext cx="4446290" cy="33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cto de flecha 13"/>
          <p:cNvCxnSpPr/>
          <p:nvPr/>
        </p:nvCxnSpPr>
        <p:spPr>
          <a:xfrm flipH="1">
            <a:off x="5671021" y="3925199"/>
            <a:ext cx="7877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489" y="1057136"/>
            <a:ext cx="2449825" cy="196728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0" y="3716271"/>
            <a:ext cx="2826322" cy="26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ntr" presetSubtype="2" accel="6000" decel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411760" y="11247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3" action="ppaction://hlinksldjump"/>
              </a:rPr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" name="8 CuadroTexto">
            <a:hlinkClick r:id="rId3" action="ppaction://hlinksldjump"/>
          </p:cNvPr>
          <p:cNvSpPr txBox="1"/>
          <p:nvPr/>
        </p:nvSpPr>
        <p:spPr>
          <a:xfrm>
            <a:off x="3995936" y="11247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3" action="ppaction://hlinksldjump"/>
              </a:rPr>
              <a:t>Palatino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904148" y="11539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4" action="ppaction://hlinksldjump"/>
              </a:rPr>
              <a:t>Distal </a:t>
            </a:r>
            <a:endParaRPr lang="es-MX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740352" y="11247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5" action="ppaction://hlinksldjump"/>
              </a:rPr>
              <a:t>    Incisal </a:t>
            </a:r>
            <a:endParaRPr lang="es-MX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123728" y="219998"/>
            <a:ext cx="33843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          </a:t>
            </a:r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9" name="18 Imagen" descr="Mvc-502f.jpg"/>
          <p:cNvPicPr>
            <a:picLocks noChangeAspect="1"/>
          </p:cNvPicPr>
          <p:nvPr/>
        </p:nvPicPr>
        <p:blipFill rotWithShape="1">
          <a:blip r:embed="rId6" cstate="print"/>
          <a:srcRect l="49114" t="55090" r="32281" b="14564"/>
          <a:stretch/>
        </p:blipFill>
        <p:spPr>
          <a:xfrm>
            <a:off x="1940594" y="3428999"/>
            <a:ext cx="2494523" cy="3051657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076056" y="3739109"/>
            <a:ext cx="3888432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  </a:t>
            </a:r>
            <a:r>
              <a:rPr lang="es-ES" b="1" dirty="0" err="1" smtClean="0"/>
              <a:t>Mesial</a:t>
            </a:r>
            <a:endParaRPr lang="es-ES" b="1" dirty="0" smtClean="0"/>
          </a:p>
          <a:p>
            <a:pPr algn="just"/>
            <a:endParaRPr lang="es-ES" b="1" dirty="0" smtClean="0"/>
          </a:p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Perfil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triangular visto desde su cara proximal con el vértice hacia incisal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spc="1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</a:t>
            </a:r>
            <a:r>
              <a:rPr lang="es-MX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estrangulamiento de la región cervical se hace por la terminación brusca del </a:t>
            </a:r>
            <a:r>
              <a:rPr lang="es-MX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esmalte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/>
          </a:p>
          <a:p>
            <a:r>
              <a:rPr lang="es-ES" b="1" dirty="0" smtClean="0"/>
              <a:t> </a:t>
            </a:r>
            <a:endParaRPr lang="es-MX" b="1" dirty="0"/>
          </a:p>
        </p:txBody>
      </p:sp>
      <p:grpSp>
        <p:nvGrpSpPr>
          <p:cNvPr id="7" name="Grupo 6"/>
          <p:cNvGrpSpPr/>
          <p:nvPr/>
        </p:nvGrpSpPr>
        <p:grpSpPr>
          <a:xfrm>
            <a:off x="92008" y="404664"/>
            <a:ext cx="1687175" cy="6096704"/>
            <a:chOff x="92008" y="404664"/>
            <a:chExt cx="1687175" cy="6096704"/>
          </a:xfrm>
        </p:grpSpPr>
        <p:sp>
          <p:nvSpPr>
            <p:cNvPr id="15" name="14 CuadroTexto"/>
            <p:cNvSpPr txBox="1"/>
            <p:nvPr/>
          </p:nvSpPr>
          <p:spPr>
            <a:xfrm>
              <a:off x="251520" y="404664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51 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4" t="4431" r="15691" b="5598"/>
            <a:stretch/>
          </p:blipFill>
          <p:spPr>
            <a:xfrm>
              <a:off x="92008" y="852999"/>
              <a:ext cx="1687175" cy="5648369"/>
            </a:xfrm>
            <a:prstGeom prst="rect">
              <a:avLst/>
            </a:prstGeom>
          </p:spPr>
        </p:pic>
      </p:grpSp>
      <p:sp>
        <p:nvSpPr>
          <p:cNvPr id="6" name="Triángulo isósceles 5"/>
          <p:cNvSpPr/>
          <p:nvPr/>
        </p:nvSpPr>
        <p:spPr>
          <a:xfrm rot="10800000">
            <a:off x="2706316" y="4896008"/>
            <a:ext cx="762608" cy="1159119"/>
          </a:xfrm>
          <a:prstGeom prst="triangle">
            <a:avLst>
              <a:gd name="adj" fmla="val 453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>
            <a:hlinkClick r:id="rId9" action="ppaction://hlinksldjump"/>
          </p:cNvPr>
          <p:cNvSpPr txBox="1"/>
          <p:nvPr/>
        </p:nvSpPr>
        <p:spPr>
          <a:xfrm>
            <a:off x="4860032" y="65253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9" action="ppaction://hlinksldjump"/>
              </a:rPr>
              <a:t>Menú anterior 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2" accel="2400" decel="24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33"/>
            <a:ext cx="9144000" cy="6858000"/>
          </a:xfrm>
          <a:prstGeom prst="rect">
            <a:avLst/>
          </a:prstGeom>
          <a:noFill/>
        </p:spPr>
      </p:pic>
      <p:sp>
        <p:nvSpPr>
          <p:cNvPr id="4" name="4 CuadroTexto"/>
          <p:cNvSpPr txBox="1"/>
          <p:nvPr/>
        </p:nvSpPr>
        <p:spPr>
          <a:xfrm>
            <a:off x="3548628" y="357523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5 CuadroTexto">
            <a:hlinkClick r:id="rId3" action="ppaction://hlinksldjump"/>
          </p:cNvPr>
          <p:cNvSpPr txBox="1"/>
          <p:nvPr/>
        </p:nvSpPr>
        <p:spPr>
          <a:xfrm>
            <a:off x="4621034" y="9262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  <p:sp>
        <p:nvSpPr>
          <p:cNvPr id="6" name="6 CuadroTexto">
            <a:hlinkClick r:id="rId4" action="ppaction://hlinksldjump"/>
          </p:cNvPr>
          <p:cNvSpPr txBox="1"/>
          <p:nvPr/>
        </p:nvSpPr>
        <p:spPr>
          <a:xfrm>
            <a:off x="3518093" y="213010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7" name="7 CuadroTexto">
            <a:hlinkClick r:id="" action="ppaction://noaction"/>
          </p:cNvPr>
          <p:cNvSpPr txBox="1"/>
          <p:nvPr/>
        </p:nvSpPr>
        <p:spPr>
          <a:xfrm>
            <a:off x="4486596" y="16978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2918342" y="285815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09875" y="375732"/>
            <a:ext cx="3353420" cy="6112936"/>
            <a:chOff x="109875" y="375732"/>
            <a:chExt cx="3353420" cy="6112936"/>
          </a:xfrm>
        </p:grpSpPr>
        <p:sp>
          <p:nvSpPr>
            <p:cNvPr id="8" name="9 CuadroTexto"/>
            <p:cNvSpPr txBox="1"/>
            <p:nvPr/>
          </p:nvSpPr>
          <p:spPr>
            <a:xfrm>
              <a:off x="683568" y="37573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85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6" t="8000" r="8062" b="4851"/>
            <a:stretch/>
          </p:blipFill>
          <p:spPr>
            <a:xfrm>
              <a:off x="109875" y="1031142"/>
              <a:ext cx="3353420" cy="5457526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3518093" y="5001707"/>
            <a:ext cx="5488268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b="1" dirty="0"/>
              <a:t>Se parece al primer molar permanente, sólo que es más pequeño en todas sus </a:t>
            </a:r>
            <a:r>
              <a:rPr lang="es-MX" sz="1600" b="1" dirty="0" smtClean="0"/>
              <a:t>dimensiones.</a:t>
            </a:r>
          </a:p>
          <a:p>
            <a:pPr algn="just"/>
            <a:r>
              <a:rPr lang="es-MX" sz="1600" b="1" dirty="0" err="1" smtClean="0"/>
              <a:t>Vestibularmente</a:t>
            </a:r>
            <a:r>
              <a:rPr lang="es-MX" sz="1600" b="1" dirty="0" smtClean="0"/>
              <a:t> dividida </a:t>
            </a:r>
            <a:r>
              <a:rPr lang="es-MX" sz="1600" b="1" dirty="0"/>
              <a:t>en tres cúspides separadas por surcos de desarrollo.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6" action="ppaction://hlinksldjump"/>
              </a:rPr>
              <a:t>Menú anterior </a:t>
            </a:r>
            <a:endParaRPr lang="es-MX" dirty="0"/>
          </a:p>
        </p:txBody>
      </p:sp>
      <p:sp>
        <p:nvSpPr>
          <p:cNvPr id="15" name="9 CuadroTexto">
            <a:hlinkClick r:id="rId7" action="ppaction://hlinksldjump"/>
          </p:cNvPr>
          <p:cNvSpPr txBox="1"/>
          <p:nvPr/>
        </p:nvSpPr>
        <p:spPr>
          <a:xfrm>
            <a:off x="3536663" y="1219774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Oclusal </a:t>
            </a:r>
            <a:endParaRPr lang="es-MX" b="1" dirty="0"/>
          </a:p>
        </p:txBody>
      </p:sp>
      <p:pic>
        <p:nvPicPr>
          <p:cNvPr id="16" name="Picture 8" descr="sp26_00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/>
          <a:stretch/>
        </p:blipFill>
        <p:spPr bwMode="auto">
          <a:xfrm>
            <a:off x="5432510" y="1396892"/>
            <a:ext cx="3506554" cy="36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de flecha 16"/>
          <p:cNvCxnSpPr/>
          <p:nvPr/>
        </p:nvCxnSpPr>
        <p:spPr>
          <a:xfrm flipV="1">
            <a:off x="6696236" y="3861048"/>
            <a:ext cx="108012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  <p:extLst>
      <p:ext uri="{BB962C8B-B14F-4D97-AF65-F5344CB8AC3E}">
        <p14:creationId xmlns:p14="http://schemas.microsoft.com/office/powerpoint/2010/main" val="29704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" decel="1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7782" r="10991" b="8051"/>
          <a:stretch/>
        </p:blipFill>
        <p:spPr>
          <a:xfrm rot="10800000">
            <a:off x="179512" y="332656"/>
            <a:ext cx="3122910" cy="5530248"/>
          </a:xfrm>
          <a:prstGeom prst="rect">
            <a:avLst/>
          </a:prstGeom>
        </p:spPr>
      </p:pic>
      <p:pic>
        <p:nvPicPr>
          <p:cNvPr id="6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944"/>
            <a:ext cx="9144000" cy="6858000"/>
          </a:xfrm>
          <a:prstGeom prst="rect">
            <a:avLst/>
          </a:prstGeom>
          <a:noFill/>
        </p:spPr>
      </p:pic>
      <p:sp>
        <p:nvSpPr>
          <p:cNvPr id="7" name="3 CuadroTexto"/>
          <p:cNvSpPr txBox="1"/>
          <p:nvPr/>
        </p:nvSpPr>
        <p:spPr>
          <a:xfrm>
            <a:off x="5983560" y="211584"/>
            <a:ext cx="29523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5076056" y="3933057"/>
            <a:ext cx="406794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Vestibular  </a:t>
            </a:r>
          </a:p>
          <a:p>
            <a:pPr algn="just"/>
            <a:r>
              <a:rPr lang="es-ES" dirty="0" smtClean="0"/>
              <a:t> </a:t>
            </a:r>
            <a:endParaRPr lang="es-ES" b="1" dirty="0" smtClean="0"/>
          </a:p>
          <a:p>
            <a:pPr algn="just"/>
            <a:endParaRPr lang="es-ES" dirty="0" smtClean="0"/>
          </a:p>
          <a:p>
            <a:pPr algn="just"/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9" name="6 CuadroTexto"/>
          <p:cNvSpPr txBox="1"/>
          <p:nvPr/>
        </p:nvSpPr>
        <p:spPr>
          <a:xfrm>
            <a:off x="3543563" y="9820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10" name="7 CuadroTexto"/>
          <p:cNvSpPr txBox="1"/>
          <p:nvPr/>
        </p:nvSpPr>
        <p:spPr>
          <a:xfrm>
            <a:off x="5263928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11" name="7 CuadroTexto"/>
          <p:cNvSpPr txBox="1"/>
          <p:nvPr/>
        </p:nvSpPr>
        <p:spPr>
          <a:xfrm>
            <a:off x="6300192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  </a:t>
            </a:r>
            <a:endParaRPr lang="es-MX" b="1" dirty="0"/>
          </a:p>
        </p:txBody>
      </p:sp>
      <p:sp>
        <p:nvSpPr>
          <p:cNvPr id="12" name="7 CuadroTexto"/>
          <p:cNvSpPr txBox="1"/>
          <p:nvPr/>
        </p:nvSpPr>
        <p:spPr>
          <a:xfrm>
            <a:off x="7891612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Incisal  </a:t>
            </a:r>
            <a:endParaRPr lang="es-MX" b="1" dirty="0"/>
          </a:p>
        </p:txBody>
      </p:sp>
      <p:sp>
        <p:nvSpPr>
          <p:cNvPr id="13" name="7 CuadroTexto"/>
          <p:cNvSpPr txBox="1"/>
          <p:nvPr/>
        </p:nvSpPr>
        <p:spPr>
          <a:xfrm>
            <a:off x="179512" y="651161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Menú principal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812776" y="4222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Diente 51 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19" name="1 Grupo"/>
          <p:cNvGrpSpPr/>
          <p:nvPr/>
        </p:nvGrpSpPr>
        <p:grpSpPr>
          <a:xfrm>
            <a:off x="25400" y="0"/>
            <a:ext cx="9144000" cy="6858000"/>
            <a:chOff x="0" y="0"/>
            <a:chExt cx="9144000" cy="6858000"/>
          </a:xfrm>
        </p:grpSpPr>
        <p:pic>
          <p:nvPicPr>
            <p:cNvPr id="20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21" name="4 CuadroTexto"/>
            <p:cNvSpPr txBox="1"/>
            <p:nvPr/>
          </p:nvSpPr>
          <p:spPr>
            <a:xfrm>
              <a:off x="3096487" y="91175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5 CuadroTexto"/>
            <p:cNvSpPr txBox="1"/>
            <p:nvPr/>
          </p:nvSpPr>
          <p:spPr>
            <a:xfrm>
              <a:off x="4621034" y="92620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Lingual </a:t>
              </a:r>
              <a:endParaRPr lang="es-MX" b="1" dirty="0"/>
            </a:p>
          </p:txBody>
        </p:sp>
      </p:grpSp>
      <p:sp>
        <p:nvSpPr>
          <p:cNvPr id="26" name="Rectángulo 25"/>
          <p:cNvSpPr/>
          <p:nvPr/>
        </p:nvSpPr>
        <p:spPr>
          <a:xfrm>
            <a:off x="2664447" y="178172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0" name="9 CuadroTexto">
            <a:hlinkClick r:id="rId4" action="ppaction://hlinksldjump"/>
          </p:cNvPr>
          <p:cNvSpPr txBox="1"/>
          <p:nvPr/>
        </p:nvSpPr>
        <p:spPr>
          <a:xfrm>
            <a:off x="6023908" y="940970"/>
            <a:ext cx="97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Oclusal </a:t>
            </a:r>
            <a:endParaRPr lang="es-MX" b="1" dirty="0"/>
          </a:p>
        </p:txBody>
      </p:sp>
      <p:sp>
        <p:nvSpPr>
          <p:cNvPr id="29" name="CuadroTexto 28">
            <a:hlinkClick r:id="rId5" action="ppaction://hlinksldjump"/>
          </p:cNvPr>
          <p:cNvSpPr txBox="1"/>
          <p:nvPr/>
        </p:nvSpPr>
        <p:spPr>
          <a:xfrm>
            <a:off x="4860032" y="65253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5" action="ppaction://hlinksldjump"/>
              </a:rPr>
              <a:t>Menú anterior </a:t>
            </a:r>
            <a:endParaRPr lang="es-MX" dirty="0"/>
          </a:p>
        </p:txBody>
      </p:sp>
      <p:grpSp>
        <p:nvGrpSpPr>
          <p:cNvPr id="18" name="Grupo 17"/>
          <p:cNvGrpSpPr/>
          <p:nvPr/>
        </p:nvGrpSpPr>
        <p:grpSpPr>
          <a:xfrm>
            <a:off x="64477" y="178172"/>
            <a:ext cx="2975157" cy="5969671"/>
            <a:chOff x="64477" y="178172"/>
            <a:chExt cx="2975157" cy="5969671"/>
          </a:xfrm>
        </p:grpSpPr>
        <p:grpSp>
          <p:nvGrpSpPr>
            <p:cNvPr id="5" name="Grupo 4"/>
            <p:cNvGrpSpPr/>
            <p:nvPr/>
          </p:nvGrpSpPr>
          <p:grpSpPr>
            <a:xfrm>
              <a:off x="64477" y="178172"/>
              <a:ext cx="2892903" cy="5969671"/>
              <a:chOff x="64477" y="375732"/>
              <a:chExt cx="2892903" cy="5969671"/>
            </a:xfrm>
          </p:grpSpPr>
          <p:sp>
            <p:nvSpPr>
              <p:cNvPr id="25" name="9 CuadroTexto"/>
              <p:cNvSpPr txBox="1"/>
              <p:nvPr/>
            </p:nvSpPr>
            <p:spPr>
              <a:xfrm>
                <a:off x="683568" y="375732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Diente 85 </a:t>
                </a:r>
                <a:endParaRPr lang="es-MX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57" t="5900" r="8869" b="8001"/>
              <a:stretch/>
            </p:blipFill>
            <p:spPr>
              <a:xfrm>
                <a:off x="64477" y="1073891"/>
                <a:ext cx="2892903" cy="5271512"/>
              </a:xfrm>
              <a:prstGeom prst="rect">
                <a:avLst/>
              </a:prstGeom>
            </p:spPr>
          </p:pic>
        </p:grpSp>
        <p:sp>
          <p:nvSpPr>
            <p:cNvPr id="3" name="CuadroTexto 2"/>
            <p:cNvSpPr txBox="1"/>
            <p:nvPr/>
          </p:nvSpPr>
          <p:spPr>
            <a:xfrm>
              <a:off x="2184874" y="5509580"/>
              <a:ext cx="854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 err="1" smtClean="0">
                  <a:solidFill>
                    <a:srgbClr val="336699"/>
                  </a:solidFill>
                </a:rPr>
                <a:t>Mesial</a:t>
              </a:r>
              <a:endParaRPr lang="es-MX" sz="1600" b="1" dirty="0">
                <a:solidFill>
                  <a:srgbClr val="336699"/>
                </a:solidFill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262426" y="1415152"/>
            <a:ext cx="2843153" cy="4933528"/>
            <a:chOff x="3017566" y="1365792"/>
            <a:chExt cx="2843153" cy="4933528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66" y="1365792"/>
              <a:ext cx="2843153" cy="4933528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4742773" y="5832111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Distal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ángulo 32"/>
          <p:cNvSpPr/>
          <p:nvPr/>
        </p:nvSpPr>
        <p:spPr>
          <a:xfrm>
            <a:off x="107504" y="6186790"/>
            <a:ext cx="402805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/>
              <a:t> </a:t>
            </a:r>
            <a:r>
              <a:rPr lang="es-ES" sz="1600" b="1" dirty="0" smtClean="0">
                <a:solidFill>
                  <a:srgbClr val="245588"/>
                </a:solidFill>
              </a:rPr>
              <a:t>Larga y recta. Cúspide roma hacia oclusal </a:t>
            </a:r>
            <a:endParaRPr lang="es-MX" sz="1600" b="1" dirty="0">
              <a:solidFill>
                <a:srgbClr val="245588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cxnSp>
        <p:nvCxnSpPr>
          <p:cNvPr id="24" name="Conector recto 23"/>
          <p:cNvCxnSpPr/>
          <p:nvPr/>
        </p:nvCxnSpPr>
        <p:spPr>
          <a:xfrm flipV="1">
            <a:off x="179511" y="982008"/>
            <a:ext cx="1584177" cy="16549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H="1" flipV="1">
            <a:off x="7608372" y="2334063"/>
            <a:ext cx="151260" cy="767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5192923" y="4979777"/>
            <a:ext cx="17465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/>
              <a:t> Corta, cúspide larga hacia oclusal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23055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06805 L 1.11111E-6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0.08842 L -0.00747 0.06481 C -0.01459 0.05972 -0.0184 0.05231 -0.0184 0.0449 C -0.0184 0.03588 -0.01459 0.0287 -0.00747 0.02384 L 0.02274 -0.00024 " pathEditMode="relative" rAng="16200000" ptsTypes="AAAAA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4" y="0"/>
            <a:ext cx="9144000" cy="6858000"/>
          </a:xfrm>
          <a:prstGeom prst="rect">
            <a:avLst/>
          </a:prstGeom>
          <a:noFill/>
        </p:spPr>
      </p:pic>
      <p:sp>
        <p:nvSpPr>
          <p:cNvPr id="3" name="3 CuadroTexto"/>
          <p:cNvSpPr txBox="1"/>
          <p:nvPr/>
        </p:nvSpPr>
        <p:spPr>
          <a:xfrm>
            <a:off x="3142940" y="237590"/>
            <a:ext cx="29523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6 CuadroTexto">
            <a:hlinkClick r:id="rId3" action="ppaction://hlinksldjump"/>
          </p:cNvPr>
          <p:cNvSpPr txBox="1"/>
          <p:nvPr/>
        </p:nvSpPr>
        <p:spPr>
          <a:xfrm>
            <a:off x="3909802" y="1024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6" name="7 CuadroTexto">
            <a:hlinkClick r:id="" action="ppaction://noaction"/>
          </p:cNvPr>
          <p:cNvSpPr txBox="1"/>
          <p:nvPr/>
        </p:nvSpPr>
        <p:spPr>
          <a:xfrm>
            <a:off x="5263928" y="98200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7" name="7 CuadroTexto"/>
          <p:cNvSpPr txBox="1"/>
          <p:nvPr/>
        </p:nvSpPr>
        <p:spPr>
          <a:xfrm>
            <a:off x="3600401" y="3713301"/>
            <a:ext cx="8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  <p:sp>
        <p:nvSpPr>
          <p:cNvPr id="8" name="7 CuadroTexto">
            <a:hlinkClick r:id="rId4" action="ppaction://hlinksldjump"/>
          </p:cNvPr>
          <p:cNvSpPr txBox="1"/>
          <p:nvPr/>
        </p:nvSpPr>
        <p:spPr>
          <a:xfrm>
            <a:off x="7588261" y="1015971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Oclusal </a:t>
            </a:r>
            <a:endParaRPr lang="es-MX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156599" y="422256"/>
            <a:ext cx="3389690" cy="5910277"/>
            <a:chOff x="156599" y="422256"/>
            <a:chExt cx="3389690" cy="5910277"/>
          </a:xfrm>
        </p:grpSpPr>
        <p:sp>
          <p:nvSpPr>
            <p:cNvPr id="9" name="4 CuadroTexto"/>
            <p:cNvSpPr txBox="1"/>
            <p:nvPr/>
          </p:nvSpPr>
          <p:spPr>
            <a:xfrm>
              <a:off x="812776" y="42225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85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4" t="6951" r="5360" b="10101"/>
            <a:stretch/>
          </p:blipFill>
          <p:spPr>
            <a:xfrm>
              <a:off x="156599" y="976824"/>
              <a:ext cx="3389690" cy="5355709"/>
            </a:xfrm>
            <a:prstGeom prst="rect">
              <a:avLst/>
            </a:prstGeom>
          </p:spPr>
        </p:pic>
      </p:grpSp>
      <p:sp>
        <p:nvSpPr>
          <p:cNvPr id="12" name="Rectángulo 11">
            <a:hlinkClick r:id="rId6" action="ppaction://hlinksldjump"/>
          </p:cNvPr>
          <p:cNvSpPr/>
          <p:nvPr/>
        </p:nvSpPr>
        <p:spPr>
          <a:xfrm>
            <a:off x="6223429" y="982008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Vestibular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5868144" y="4158388"/>
            <a:ext cx="2768956" cy="1790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 Dos cúspides convergentes hacia lingual.</a:t>
            </a:r>
          </a:p>
          <a:p>
            <a:pPr algn="just"/>
            <a:r>
              <a:rPr lang="es-ES" dirty="0" smtClean="0"/>
              <a:t>Sus 2 </a:t>
            </a:r>
            <a:r>
              <a:rPr lang="es-ES" dirty="0"/>
              <a:t>raíces, más largas y divergentes que las del primer molar inferior </a:t>
            </a:r>
            <a:r>
              <a:rPr lang="es-ES" dirty="0" smtClean="0"/>
              <a:t>temporal.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7" action="ppaction://hlinksldjump"/>
              </a:rPr>
              <a:t>Menú anterior </a:t>
            </a:r>
            <a:endParaRPr lang="es-MX" dirty="0"/>
          </a:p>
        </p:txBody>
      </p:sp>
      <p:sp>
        <p:nvSpPr>
          <p:cNvPr id="16" name="Rectángulo 15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4609407" y="1548852"/>
            <a:ext cx="3052991" cy="1633168"/>
            <a:chOff x="4609407" y="1548852"/>
            <a:chExt cx="3052991" cy="16331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9407" y="1548852"/>
              <a:ext cx="3052991" cy="1633168"/>
            </a:xfrm>
            <a:prstGeom prst="rect">
              <a:avLst/>
            </a:prstGeom>
          </p:spPr>
        </p:pic>
        <p:cxnSp>
          <p:nvCxnSpPr>
            <p:cNvPr id="17" name="Conector recto de flecha 16"/>
            <p:cNvCxnSpPr/>
            <p:nvPr/>
          </p:nvCxnSpPr>
          <p:spPr>
            <a:xfrm flipV="1">
              <a:off x="4860032" y="2176970"/>
              <a:ext cx="271068" cy="3159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297" y="4365104"/>
            <a:ext cx="1101495" cy="19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2644560" y="315917"/>
            <a:ext cx="261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9 CuadroTexto"/>
          <p:cNvSpPr txBox="1"/>
          <p:nvPr/>
        </p:nvSpPr>
        <p:spPr>
          <a:xfrm>
            <a:off x="2560166" y="3702465"/>
            <a:ext cx="107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314A8C"/>
                </a:solidFill>
              </a:rPr>
              <a:t>Oclusal</a:t>
            </a:r>
            <a:endParaRPr lang="es-MX" b="1" dirty="0">
              <a:solidFill>
                <a:srgbClr val="314A8C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698165" y="4441129"/>
            <a:ext cx="6167263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endParaRPr lang="es-ES" sz="1600" dirty="0" smtClean="0"/>
          </a:p>
          <a:p>
            <a:pPr algn="just"/>
            <a:r>
              <a:rPr lang="es-ES" sz="1600" dirty="0" smtClean="0"/>
              <a:t>Rectangular, similar </a:t>
            </a:r>
            <a:r>
              <a:rPr lang="es-ES" sz="1600" dirty="0"/>
              <a:t>al </a:t>
            </a:r>
            <a:r>
              <a:rPr lang="es-ES" sz="1600" i="1" dirty="0"/>
              <a:t>primer molar </a:t>
            </a:r>
            <a:r>
              <a:rPr lang="es-ES" sz="1600" i="1" dirty="0" smtClean="0"/>
              <a:t>permanente.</a:t>
            </a:r>
          </a:p>
          <a:p>
            <a:pPr algn="just"/>
            <a:r>
              <a:rPr lang="es-ES" sz="1600" dirty="0" smtClean="0"/>
              <a:t>Con </a:t>
            </a:r>
            <a:r>
              <a:rPr lang="es-ES" sz="1600" dirty="0"/>
              <a:t>5 cúspides: </a:t>
            </a:r>
            <a:r>
              <a:rPr lang="es-ES" sz="1600" b="1" dirty="0"/>
              <a:t>3 vestibulares </a:t>
            </a:r>
            <a:r>
              <a:rPr lang="es-ES" sz="1600" b="1" dirty="0" smtClean="0"/>
              <a:t>.  </a:t>
            </a:r>
            <a:r>
              <a:rPr lang="es-ES" sz="1600" b="1" dirty="0" smtClean="0">
                <a:solidFill>
                  <a:srgbClr val="245588"/>
                </a:solidFill>
              </a:rPr>
              <a:t>2 linguales </a:t>
            </a:r>
            <a:r>
              <a:rPr lang="es-ES" sz="1600" b="1" dirty="0" smtClean="0"/>
              <a:t> </a:t>
            </a:r>
            <a:r>
              <a:rPr lang="es-ES" sz="1600" dirty="0"/>
              <a:t>la más pequeña es la </a:t>
            </a:r>
            <a:r>
              <a:rPr lang="es-ES" sz="1600" dirty="0" smtClean="0"/>
              <a:t>disto vestibular. </a:t>
            </a:r>
          </a:p>
          <a:p>
            <a:pPr algn="just"/>
            <a:r>
              <a:rPr lang="es-ES" sz="1600" dirty="0" smtClean="0"/>
              <a:t>Presenta </a:t>
            </a:r>
            <a:r>
              <a:rPr lang="es-ES" sz="1600" dirty="0"/>
              <a:t>unos surcos en forma de </a:t>
            </a:r>
            <a:r>
              <a:rPr lang="es-ES" sz="1600" i="1" dirty="0"/>
              <a:t>W</a:t>
            </a:r>
            <a:r>
              <a:rPr lang="es-ES" sz="1600" dirty="0"/>
              <a:t> con 3 fosas: 1 central y dos más pequeñas, distal y mesial. </a:t>
            </a:r>
            <a:endParaRPr lang="es-ES" sz="1600" dirty="0" smtClean="0"/>
          </a:p>
          <a:p>
            <a:pPr algn="just"/>
            <a:endParaRPr lang="es-MX" sz="16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 action="ppaction://hlinksldjump"/>
              </a:rPr>
              <a:t>Menú anterior </a:t>
            </a:r>
            <a:endParaRPr lang="es-MX" dirty="0"/>
          </a:p>
        </p:txBody>
      </p:sp>
      <p:pic>
        <p:nvPicPr>
          <p:cNvPr id="19" name="Picture 11" descr="IMAGEN 3 0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93" y="936131"/>
            <a:ext cx="3090935" cy="23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cto de flecha 15"/>
          <p:cNvCxnSpPr/>
          <p:nvPr/>
        </p:nvCxnSpPr>
        <p:spPr>
          <a:xfrm flipH="1">
            <a:off x="6696236" y="1775154"/>
            <a:ext cx="504056" cy="72008"/>
          </a:xfrm>
          <a:prstGeom prst="straightConnector1">
            <a:avLst/>
          </a:prstGeom>
          <a:ln w="38100">
            <a:solidFill>
              <a:srgbClr val="314A8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101205" y="522033"/>
            <a:ext cx="2254024" cy="5916307"/>
            <a:chOff x="101205" y="522033"/>
            <a:chExt cx="2254024" cy="5916307"/>
          </a:xfrm>
        </p:grpSpPr>
        <p:grpSp>
          <p:nvGrpSpPr>
            <p:cNvPr id="11" name="Grupo 10"/>
            <p:cNvGrpSpPr/>
            <p:nvPr/>
          </p:nvGrpSpPr>
          <p:grpSpPr>
            <a:xfrm>
              <a:off x="306142" y="522033"/>
              <a:ext cx="1255030" cy="2713309"/>
              <a:chOff x="-1407935" y="321377"/>
              <a:chExt cx="1349413" cy="2713309"/>
            </a:xfrm>
          </p:grpSpPr>
          <p:sp>
            <p:nvSpPr>
              <p:cNvPr id="15" name="Rectángulo 14"/>
              <p:cNvSpPr/>
              <p:nvPr/>
            </p:nvSpPr>
            <p:spPr>
              <a:xfrm>
                <a:off x="-1407935" y="321377"/>
                <a:ext cx="11559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>
                    <a:solidFill>
                      <a:schemeClr val="bg1"/>
                    </a:solidFill>
                  </a:rPr>
                  <a:t>Diente 85 </a:t>
                </a:r>
                <a:endParaRPr lang="es-MX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Imagen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15" t="29168" r="74459" b="45161"/>
              <a:stretch/>
            </p:blipFill>
            <p:spPr>
              <a:xfrm rot="16200000">
                <a:off x="-1295236" y="1797971"/>
                <a:ext cx="1124016" cy="1349413"/>
              </a:xfrm>
              <a:prstGeom prst="rect">
                <a:avLst/>
              </a:prstGeom>
            </p:spPr>
          </p:pic>
        </p:grp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05" y="3791173"/>
              <a:ext cx="2254024" cy="2647167"/>
            </a:xfrm>
            <a:prstGeom prst="rect">
              <a:avLst/>
            </a:prstGeom>
          </p:spPr>
        </p:pic>
      </p:grpSp>
      <p:sp>
        <p:nvSpPr>
          <p:cNvPr id="23" name="CuadroTexto 22"/>
          <p:cNvSpPr txBox="1"/>
          <p:nvPr/>
        </p:nvSpPr>
        <p:spPr>
          <a:xfrm>
            <a:off x="611560" y="3887131"/>
            <a:ext cx="23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1</a:t>
            </a:r>
            <a:endParaRPr lang="es-MX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381248" y="4071797"/>
            <a:ext cx="31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2</a:t>
            </a:r>
            <a:endParaRPr lang="es-MX" b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979712" y="4455303"/>
            <a:ext cx="26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3</a:t>
            </a:r>
            <a:endParaRPr lang="es-MX" b="1" dirty="0"/>
          </a:p>
        </p:txBody>
      </p:sp>
      <p:grpSp>
        <p:nvGrpSpPr>
          <p:cNvPr id="29" name="Grupo 28"/>
          <p:cNvGrpSpPr/>
          <p:nvPr/>
        </p:nvGrpSpPr>
        <p:grpSpPr>
          <a:xfrm>
            <a:off x="205980" y="5157192"/>
            <a:ext cx="909636" cy="1086510"/>
            <a:chOff x="205980" y="5157192"/>
            <a:chExt cx="909636" cy="1086510"/>
          </a:xfrm>
        </p:grpSpPr>
        <p:sp>
          <p:nvSpPr>
            <p:cNvPr id="26" name="CuadroTexto 25"/>
            <p:cNvSpPr txBox="1"/>
            <p:nvPr/>
          </p:nvSpPr>
          <p:spPr>
            <a:xfrm>
              <a:off x="205980" y="5157192"/>
              <a:ext cx="261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rgbClr val="245588"/>
                  </a:solidFill>
                </a:rPr>
                <a:t>1</a:t>
              </a:r>
              <a:endParaRPr lang="es-MX" sz="2400" b="1" dirty="0">
                <a:solidFill>
                  <a:srgbClr val="245588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843695" y="5874370"/>
              <a:ext cx="271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245588"/>
                  </a:solidFill>
                </a:rPr>
                <a:t>2</a:t>
              </a:r>
              <a:endParaRPr lang="es-MX" b="1" dirty="0">
                <a:solidFill>
                  <a:srgbClr val="245588"/>
                </a:solidFill>
              </a:endParaRPr>
            </a:p>
          </p:txBody>
        </p:sp>
      </p:grpSp>
      <p:sp>
        <p:nvSpPr>
          <p:cNvPr id="30" name="6 CuadroTexto">
            <a:hlinkClick r:id="rId8" action="ppaction://hlinksldjump"/>
          </p:cNvPr>
          <p:cNvSpPr txBox="1"/>
          <p:nvPr/>
        </p:nvSpPr>
        <p:spPr>
          <a:xfrm>
            <a:off x="1979712" y="106822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err="1" smtClean="0"/>
              <a:t>Mesial</a:t>
            </a:r>
            <a:r>
              <a:rPr lang="es-ES" sz="1600" b="1" dirty="0" smtClean="0"/>
              <a:t> </a:t>
            </a:r>
            <a:endParaRPr lang="es-MX" sz="1600" b="1" dirty="0"/>
          </a:p>
        </p:txBody>
      </p:sp>
      <p:sp>
        <p:nvSpPr>
          <p:cNvPr id="31" name="7 CuadroTexto">
            <a:hlinkClick r:id="" action="ppaction://noaction"/>
          </p:cNvPr>
          <p:cNvSpPr txBox="1"/>
          <p:nvPr/>
        </p:nvSpPr>
        <p:spPr>
          <a:xfrm>
            <a:off x="2053565" y="234918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32" name="Rectángulo 31">
            <a:hlinkClick r:id="rId9" action="ppaction://hlinksldjump"/>
          </p:cNvPr>
          <p:cNvSpPr/>
          <p:nvPr/>
        </p:nvSpPr>
        <p:spPr>
          <a:xfrm>
            <a:off x="2001667" y="168892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Vestibular</a:t>
            </a:r>
            <a:endParaRPr lang="es-MX" dirty="0"/>
          </a:p>
        </p:txBody>
      </p:sp>
      <p:sp>
        <p:nvSpPr>
          <p:cNvPr id="34" name="7 CuadroTexto"/>
          <p:cNvSpPr txBox="1"/>
          <p:nvPr/>
        </p:nvSpPr>
        <p:spPr>
          <a:xfrm>
            <a:off x="4841733" y="2488668"/>
            <a:ext cx="10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Lingual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30652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2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tina\Documents\LibroAnatomia\libroanatomia\mistallados\menu0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" y="-152648"/>
            <a:ext cx="9144000" cy="70294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968172" y="105283"/>
            <a:ext cx="3456384" cy="3785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          </a:t>
            </a:r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4 CuadroTexto">
            <a:hlinkClick r:id="rId4" action="ppaction://hlinksldjump"/>
          </p:cNvPr>
          <p:cNvSpPr txBox="1"/>
          <p:nvPr/>
        </p:nvSpPr>
        <p:spPr>
          <a:xfrm>
            <a:off x="2411760" y="981454"/>
            <a:ext cx="1152128" cy="37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4" action="ppaction://hlinksldjump"/>
          </p:cNvPr>
          <p:cNvSpPr txBox="1"/>
          <p:nvPr/>
        </p:nvSpPr>
        <p:spPr>
          <a:xfrm>
            <a:off x="3995936" y="981454"/>
            <a:ext cx="1008112" cy="37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 </a:t>
            </a:r>
            <a:endParaRPr lang="es-MX" b="1" dirty="0"/>
          </a:p>
        </p:txBody>
      </p:sp>
      <p:sp>
        <p:nvSpPr>
          <p:cNvPr id="7" name="6 CuadroTexto">
            <a:hlinkClick r:id="rId5" action="ppaction://hlinksldjump"/>
          </p:cNvPr>
          <p:cNvSpPr txBox="1"/>
          <p:nvPr/>
        </p:nvSpPr>
        <p:spPr>
          <a:xfrm>
            <a:off x="5220072" y="981454"/>
            <a:ext cx="864096" cy="37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660232" y="981454"/>
            <a:ext cx="792088" cy="37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6" action="ppaction://hlinksldjump"/>
              </a:rPr>
              <a:t>Distal </a:t>
            </a:r>
            <a:endParaRPr lang="es-MX" b="1" dirty="0"/>
          </a:p>
        </p:txBody>
      </p:sp>
      <p:sp>
        <p:nvSpPr>
          <p:cNvPr id="9" name="8 CuadroTexto">
            <a:hlinkClick r:id="rId7" action="ppaction://hlinksldjump"/>
          </p:cNvPr>
          <p:cNvSpPr txBox="1"/>
          <p:nvPr/>
        </p:nvSpPr>
        <p:spPr>
          <a:xfrm>
            <a:off x="7740352" y="981454"/>
            <a:ext cx="1080120" cy="37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   Incisal </a:t>
            </a:r>
            <a:endParaRPr lang="es-MX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187492" y="3719660"/>
            <a:ext cx="3600400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Distal </a:t>
            </a:r>
          </a:p>
          <a:p>
            <a:pPr algn="just"/>
            <a:endParaRPr lang="es-ES" b="1" dirty="0" smtClean="0"/>
          </a:p>
          <a:p>
            <a:pPr algn="just"/>
            <a:r>
              <a:rPr lang="es-ES" dirty="0" smtClean="0"/>
              <a:t>Perfil </a:t>
            </a:r>
            <a:r>
              <a:rPr lang="es-ES" dirty="0"/>
              <a:t>triangular, línea cervical más curva que la </a:t>
            </a:r>
            <a:r>
              <a:rPr lang="es-ES" dirty="0" err="1" smtClean="0"/>
              <a:t>mesial</a:t>
            </a:r>
            <a:r>
              <a:rPr lang="es-ES" dirty="0" smtClean="0"/>
              <a:t>, </a:t>
            </a:r>
            <a:r>
              <a:rPr lang="es-ES" dirty="0"/>
              <a:t>más pequeña</a:t>
            </a:r>
            <a:r>
              <a:rPr lang="es-ES" dirty="0" smtClean="0"/>
              <a:t>.</a:t>
            </a:r>
          </a:p>
          <a:p>
            <a:pPr algn="just"/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Mayor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dimensión vestíbulo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lingual</a:t>
            </a:r>
            <a:r>
              <a:rPr lang="es-ES" dirty="0" smtClean="0"/>
              <a:t>.</a:t>
            </a:r>
          </a:p>
          <a:p>
            <a:pPr algn="just"/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Ligera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curvatura con radio hacia apical</a:t>
            </a:r>
            <a:endParaRPr lang="es-MX" dirty="0"/>
          </a:p>
          <a:p>
            <a:pPr algn="just"/>
            <a:endParaRPr lang="es-MX" b="1" dirty="0"/>
          </a:p>
        </p:txBody>
      </p:sp>
      <p:pic>
        <p:nvPicPr>
          <p:cNvPr id="12" name="11 Imagen" descr="Mvc-504f.jpg"/>
          <p:cNvPicPr>
            <a:picLocks noChangeAspect="1"/>
          </p:cNvPicPr>
          <p:nvPr/>
        </p:nvPicPr>
        <p:blipFill rotWithShape="1">
          <a:blip r:embed="rId8" cstate="print"/>
          <a:srcRect l="46457" t="51495" r="33167" b="14563"/>
          <a:stretch/>
        </p:blipFill>
        <p:spPr>
          <a:xfrm flipH="1">
            <a:off x="2509524" y="4173442"/>
            <a:ext cx="1375920" cy="178552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98600" y="188640"/>
            <a:ext cx="2039328" cy="6279865"/>
            <a:chOff x="98600" y="188640"/>
            <a:chExt cx="2039328" cy="6279865"/>
          </a:xfrm>
        </p:grpSpPr>
        <p:sp>
          <p:nvSpPr>
            <p:cNvPr id="14" name="12 CuadroTexto"/>
            <p:cNvSpPr txBox="1"/>
            <p:nvPr/>
          </p:nvSpPr>
          <p:spPr>
            <a:xfrm>
              <a:off x="251520" y="188640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Diente 51 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00" y="970815"/>
              <a:ext cx="2039328" cy="5497690"/>
            </a:xfrm>
            <a:prstGeom prst="rect">
              <a:avLst/>
            </a:prstGeom>
          </p:spPr>
        </p:pic>
      </p:grpSp>
      <p:sp>
        <p:nvSpPr>
          <p:cNvPr id="18" name="CuadroTexto 17">
            <a:hlinkClick r:id="rId11" action="ppaction://hlinksldjump"/>
          </p:cNvPr>
          <p:cNvSpPr txBox="1"/>
          <p:nvPr/>
        </p:nvSpPr>
        <p:spPr>
          <a:xfrm>
            <a:off x="4716016" y="65253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11" action="ppaction://hlinksldjump"/>
              </a:rPr>
              <a:t>Menú anterior 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6686426" y="140675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mph" presetSubtype="0" accel="2500" decel="4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2" accel="4000" decel="4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929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774167" y="267107"/>
            <a:ext cx="29523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2411884" y="11235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3996060" y="11235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 </a:t>
            </a:r>
            <a:endParaRPr lang="es-MX" b="1" dirty="0"/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5220196" y="11235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6660356" y="11235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499992" y="3623815"/>
            <a:ext cx="4493344" cy="25612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Incisal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s-ES" dirty="0" smtClean="0"/>
              <a:t>Superficie Incisal con  </a:t>
            </a:r>
            <a:r>
              <a:rPr lang="es-ES" dirty="0"/>
              <a:t>adelgazamiento progresivo hacia el borde </a:t>
            </a:r>
            <a:r>
              <a:rPr lang="es-ES" dirty="0" smtClean="0"/>
              <a:t>incisal,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 triangular.</a:t>
            </a:r>
          </a:p>
          <a:p>
            <a:pPr algn="just"/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convexas, el contorno cervical presenta una ligera curvatura con radio hacia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apical. </a:t>
            </a:r>
            <a:r>
              <a:rPr lang="es-MX" dirty="0" smtClean="0"/>
              <a:t>Borde </a:t>
            </a:r>
            <a:r>
              <a:rPr lang="es-MX" dirty="0"/>
              <a:t>incisal </a:t>
            </a:r>
            <a:r>
              <a:rPr lang="es-MX" dirty="0" smtClean="0"/>
              <a:t>recto, </a:t>
            </a:r>
            <a:r>
              <a:rPr lang="es-MX" i="1" dirty="0" err="1"/>
              <a:t>Cíngulum</a:t>
            </a:r>
            <a:r>
              <a:rPr lang="es-MX" dirty="0"/>
              <a:t> </a:t>
            </a:r>
            <a:r>
              <a:rPr lang="es-MX" dirty="0" smtClean="0"/>
              <a:t>desarrollado.</a:t>
            </a:r>
            <a:r>
              <a:rPr lang="es-ES" b="1" dirty="0" smtClean="0"/>
              <a:t> 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Mayor dimensión vestíbulo lingual.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44383" y="372066"/>
            <a:ext cx="3138009" cy="6042790"/>
            <a:chOff x="68052" y="419238"/>
            <a:chExt cx="3138009" cy="6042790"/>
          </a:xfrm>
        </p:grpSpPr>
        <p:grpSp>
          <p:nvGrpSpPr>
            <p:cNvPr id="18" name="Grupo 17"/>
            <p:cNvGrpSpPr/>
            <p:nvPr/>
          </p:nvGrpSpPr>
          <p:grpSpPr>
            <a:xfrm>
              <a:off x="68052" y="419238"/>
              <a:ext cx="3138009" cy="6042790"/>
              <a:chOff x="68052" y="419238"/>
              <a:chExt cx="3138009" cy="6042790"/>
            </a:xfrm>
          </p:grpSpPr>
          <p:pic>
            <p:nvPicPr>
              <p:cNvPr id="13" name="12 Imagen" descr="Mvc-506f.jpg"/>
              <p:cNvPicPr>
                <a:picLocks noChangeAspect="1"/>
              </p:cNvPicPr>
              <p:nvPr/>
            </p:nvPicPr>
            <p:blipFill>
              <a:blip r:embed="rId6" cstate="print"/>
              <a:srcRect l="39369" t="29919" r="21650" b="32281"/>
              <a:stretch>
                <a:fillRect/>
              </a:stretch>
            </p:blipFill>
            <p:spPr>
              <a:xfrm>
                <a:off x="68052" y="4179840"/>
                <a:ext cx="3138009" cy="2282188"/>
              </a:xfrm>
              <a:prstGeom prst="rect">
                <a:avLst/>
              </a:prstGeom>
            </p:spPr>
          </p:pic>
          <p:sp>
            <p:nvSpPr>
              <p:cNvPr id="14" name="13 CuadroTexto"/>
              <p:cNvSpPr txBox="1"/>
              <p:nvPr/>
            </p:nvSpPr>
            <p:spPr>
              <a:xfrm>
                <a:off x="68052" y="419238"/>
                <a:ext cx="1728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Diente  51 </a:t>
                </a:r>
                <a:endParaRPr lang="es-MX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7"/>
            <a:srcRect b="29127"/>
            <a:stretch/>
          </p:blipFill>
          <p:spPr>
            <a:xfrm>
              <a:off x="179512" y="1735955"/>
              <a:ext cx="2132896" cy="1496499"/>
            </a:xfrm>
            <a:prstGeom prst="rect">
              <a:avLst/>
            </a:prstGeom>
          </p:spPr>
        </p:pic>
      </p:grpSp>
      <p:cxnSp>
        <p:nvCxnSpPr>
          <p:cNvPr id="12" name="Conector recto de flecha 11"/>
          <p:cNvCxnSpPr/>
          <p:nvPr/>
        </p:nvCxnSpPr>
        <p:spPr>
          <a:xfrm flipV="1">
            <a:off x="1096996" y="4458935"/>
            <a:ext cx="1080120" cy="13153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4910460" y="6490910"/>
            <a:ext cx="160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8" action="ppaction://hlinksldjump"/>
              </a:rPr>
              <a:t>Menú anterior </a:t>
            </a:r>
            <a:endParaRPr lang="es-MX" dirty="0"/>
          </a:p>
        </p:txBody>
      </p:sp>
      <p:sp>
        <p:nvSpPr>
          <p:cNvPr id="16" name="Rectángulo 15"/>
          <p:cNvSpPr/>
          <p:nvPr/>
        </p:nvSpPr>
        <p:spPr>
          <a:xfrm>
            <a:off x="6614418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098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3002820" y="105308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3" action="ppaction://hlinksldjump"/>
              </a:rPr>
              <a:t>Palatino </a:t>
            </a:r>
            <a:endParaRPr lang="es-MX" b="1" dirty="0"/>
          </a:p>
        </p:txBody>
      </p:sp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4577408" y="105308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162712" y="10602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4" action="ppaction://hlinksldjump"/>
              </a:rPr>
              <a:t>Distal </a:t>
            </a:r>
            <a:endParaRPr lang="es-MX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7740352" y="11247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hlinkClick r:id="rId5" action="ppaction://hlinksldjump"/>
              </a:rPr>
              <a:t>    Incisal 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411760" y="190378"/>
            <a:ext cx="33123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          </a:t>
            </a:r>
            <a:r>
              <a:rPr lang="es-ES" b="1" dirty="0">
                <a:solidFill>
                  <a:schemeClr val="bg1"/>
                </a:solidFill>
              </a:rPr>
              <a:t>Anatomía dental  infantil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98794" y="49947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Diente 52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6012" y="3673026"/>
            <a:ext cx="1133978" cy="241537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148064" y="3571614"/>
            <a:ext cx="3818044" cy="21759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Vestibular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endParaRPr lang="es-ES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Corona la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curvatura de la pared distal 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indica, 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es derecho o izquierdo </a:t>
            </a:r>
            <a:endParaRPr lang="es-ES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91285" algn="l"/>
              </a:tabLst>
            </a:pP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inclinación de la </a:t>
            </a:r>
            <a:r>
              <a:rPr lang="es-MX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raíz, nos dice  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derecho o izquierdo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hlinkClick r:id="rId8" action="ppaction://hlinksldjump"/>
          </p:cNvPr>
          <p:cNvSpPr txBox="1"/>
          <p:nvPr/>
        </p:nvSpPr>
        <p:spPr>
          <a:xfrm>
            <a:off x="4860032" y="64533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Menú anterior </a:t>
            </a: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4" y="1303450"/>
            <a:ext cx="2016224" cy="470452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2012" y="1494076"/>
            <a:ext cx="2302846" cy="1753134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3203848" y="1772816"/>
            <a:ext cx="72008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3023892" y="3648111"/>
            <a:ext cx="61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62</a:t>
            </a:r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2113612" y="278622"/>
              <a:ext cx="324036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          </a:t>
              </a:r>
              <a:r>
                <a:rPr lang="es-ES" b="1" dirty="0">
                  <a:solidFill>
                    <a:schemeClr val="bg1"/>
                  </a:solidFill>
                </a:rPr>
                <a:t>Anatomía dental  infantil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>
              <a:hlinkClick r:id="rId3" action="ppaction://hlinksldjump"/>
            </p:cNvPr>
            <p:cNvSpPr txBox="1"/>
            <p:nvPr/>
          </p:nvSpPr>
          <p:spPr>
            <a:xfrm>
              <a:off x="2411760" y="112474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Vestibular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6 CuadroTexto">
              <a:hlinkClick r:id="rId4" action="ppaction://hlinksldjump"/>
            </p:cNvPr>
            <p:cNvSpPr txBox="1"/>
            <p:nvPr/>
          </p:nvSpPr>
          <p:spPr>
            <a:xfrm>
              <a:off x="5220072" y="11247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Mesial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  <p:sp>
          <p:nvSpPr>
            <p:cNvPr id="8" name="7 CuadroTexto">
              <a:hlinkClick r:id="rId5" action="ppaction://hlinksldjump"/>
            </p:cNvPr>
            <p:cNvSpPr txBox="1"/>
            <p:nvPr/>
          </p:nvSpPr>
          <p:spPr>
            <a:xfrm>
              <a:off x="6660232" y="112474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Distal </a:t>
              </a:r>
              <a:endParaRPr lang="es-MX" b="1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7740352" y="112474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    </a:t>
              </a:r>
              <a:r>
                <a:rPr lang="es-ES" b="1" dirty="0" smtClean="0">
                  <a:hlinkClick r:id="rId6" action="ppaction://hlinksldjump"/>
                </a:rPr>
                <a:t>Incisal</a:t>
              </a:r>
              <a:r>
                <a:rPr lang="es-ES" b="1" dirty="0" smtClean="0"/>
                <a:t> </a:t>
              </a:r>
              <a:endParaRPr lang="es-MX" b="1" dirty="0"/>
            </a:p>
          </p:txBody>
        </p:sp>
      </p:grpSp>
      <p:pic>
        <p:nvPicPr>
          <p:cNvPr id="14" name="13 Imagen" descr="MVC-517F.JPG"/>
          <p:cNvPicPr>
            <a:picLocks noChangeAspect="1"/>
          </p:cNvPicPr>
          <p:nvPr/>
        </p:nvPicPr>
        <p:blipFill>
          <a:blip r:embed="rId7" cstate="print"/>
          <a:srcRect l="37007" t="12201" r="37006" b="13775"/>
          <a:stretch>
            <a:fillRect/>
          </a:stretch>
        </p:blipFill>
        <p:spPr>
          <a:xfrm>
            <a:off x="2284439" y="3392324"/>
            <a:ext cx="1449353" cy="3096344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3733792" y="39330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</a:t>
            </a:r>
            <a:endParaRPr lang="es-MX" b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94219" y="373306"/>
            <a:ext cx="2145677" cy="6161638"/>
            <a:chOff x="94219" y="373306"/>
            <a:chExt cx="2145677" cy="6161638"/>
          </a:xfrm>
        </p:grpSpPr>
        <p:sp>
          <p:nvSpPr>
            <p:cNvPr id="10" name="Rectángulo 9"/>
            <p:cNvSpPr/>
            <p:nvPr/>
          </p:nvSpPr>
          <p:spPr>
            <a:xfrm>
              <a:off x="133028" y="373306"/>
              <a:ext cx="1103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Diente 52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6" t="2493" r="10164" b="4059"/>
            <a:stretch/>
          </p:blipFill>
          <p:spPr>
            <a:xfrm>
              <a:off x="94219" y="918320"/>
              <a:ext cx="2145677" cy="5616624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4813912" y="3924796"/>
            <a:ext cx="4150576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dirty="0"/>
              <a:t>Más pequeños en todas las </a:t>
            </a:r>
            <a:r>
              <a:rPr lang="es-MX" dirty="0" smtClean="0"/>
              <a:t>dimensiones.</a:t>
            </a:r>
          </a:p>
          <a:p>
            <a:pPr algn="just"/>
            <a:endParaRPr lang="es-MX" dirty="0" smtClean="0"/>
          </a:p>
          <a:p>
            <a:pPr algn="just"/>
            <a:r>
              <a:rPr lang="es-MX" dirty="0" smtClean="0"/>
              <a:t> </a:t>
            </a:r>
            <a:r>
              <a:rPr lang="es-MX" dirty="0"/>
              <a:t>El alto de la corona es mayor que el ancho mesio </a:t>
            </a:r>
            <a:r>
              <a:rPr lang="es-MX" dirty="0" smtClean="0"/>
              <a:t>distal.</a:t>
            </a:r>
          </a:p>
          <a:p>
            <a:pPr algn="just"/>
            <a:endParaRPr lang="es-MX" dirty="0" smtClean="0"/>
          </a:p>
          <a:p>
            <a:pPr algn="just"/>
            <a:r>
              <a:rPr lang="es-MX" dirty="0" smtClean="0"/>
              <a:t>Raíz </a:t>
            </a:r>
            <a:r>
              <a:rPr lang="es-MX" dirty="0"/>
              <a:t>cónica y más larga en proporción a la corona que la del incisivo central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10" action="ppaction://hlinksldjump"/>
              </a:rPr>
              <a:t>Menú anterior </a:t>
            </a:r>
            <a:endParaRPr lang="es-MX" dirty="0"/>
          </a:p>
        </p:txBody>
      </p:sp>
      <p:sp>
        <p:nvSpPr>
          <p:cNvPr id="18" name="Rectángulo 17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2458115" y="1778298"/>
            <a:ext cx="1828800" cy="1343660"/>
            <a:chOff x="2458115" y="1778298"/>
            <a:chExt cx="1828800" cy="1343660"/>
          </a:xfrm>
        </p:grpSpPr>
        <p:pic>
          <p:nvPicPr>
            <p:cNvPr id="19" name="Picture 8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115" y="1778298"/>
              <a:ext cx="1828800" cy="1343660"/>
            </a:xfrm>
            <a:prstGeom prst="rect">
              <a:avLst/>
            </a:prstGeom>
            <a:noFill/>
          </p:spPr>
        </p:pic>
        <p:cxnSp>
          <p:nvCxnSpPr>
            <p:cNvPr id="13" name="Conector recto de flecha 12"/>
            <p:cNvCxnSpPr/>
            <p:nvPr/>
          </p:nvCxnSpPr>
          <p:spPr>
            <a:xfrm flipH="1" flipV="1">
              <a:off x="3203848" y="2060848"/>
              <a:ext cx="72008" cy="21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" decel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accel="4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76" y="17676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>
            <a:hlinkClick r:id="rId3" action="ppaction://hlinksldjump"/>
          </p:cNvPr>
          <p:cNvSpPr txBox="1"/>
          <p:nvPr/>
        </p:nvSpPr>
        <p:spPr>
          <a:xfrm>
            <a:off x="2411760" y="11247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Vestibular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" name="3 CuadroTexto">
            <a:hlinkClick r:id="rId4" action="ppaction://hlinksldjump"/>
          </p:cNvPr>
          <p:cNvSpPr txBox="1"/>
          <p:nvPr/>
        </p:nvSpPr>
        <p:spPr>
          <a:xfrm>
            <a:off x="3995936" y="11247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Palatino </a:t>
            </a:r>
            <a:endParaRPr lang="es-MX" b="1" dirty="0"/>
          </a:p>
        </p:txBody>
      </p:sp>
      <p:sp>
        <p:nvSpPr>
          <p:cNvPr id="6" name="5 CuadroTexto">
            <a:hlinkClick r:id="rId5" action="ppaction://hlinksldjump"/>
          </p:cNvPr>
          <p:cNvSpPr txBox="1"/>
          <p:nvPr/>
        </p:nvSpPr>
        <p:spPr>
          <a:xfrm>
            <a:off x="6228184" y="11247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Distal </a:t>
            </a:r>
            <a:endParaRPr lang="es-MX" b="1" dirty="0"/>
          </a:p>
        </p:txBody>
      </p:sp>
      <p:sp>
        <p:nvSpPr>
          <p:cNvPr id="7" name="6 CuadroTexto">
            <a:hlinkClick r:id="rId6" action="ppaction://hlinksldjump"/>
          </p:cNvPr>
          <p:cNvSpPr txBox="1"/>
          <p:nvPr/>
        </p:nvSpPr>
        <p:spPr>
          <a:xfrm>
            <a:off x="7740352" y="11247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   Incisal </a:t>
            </a:r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195736" y="239726"/>
            <a:ext cx="33843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          </a:t>
            </a:r>
            <a:r>
              <a:rPr lang="es-ES" b="1" dirty="0">
                <a:solidFill>
                  <a:schemeClr val="bg1"/>
                </a:solidFill>
              </a:rPr>
              <a:t>Anatomía dental  </a:t>
            </a:r>
            <a:r>
              <a:rPr lang="es-ES" b="1" dirty="0" smtClean="0">
                <a:solidFill>
                  <a:schemeClr val="bg1"/>
                </a:solidFill>
              </a:rPr>
              <a:t>infantil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0" name="9 Imagen" descr="MVC-515F.JPG"/>
          <p:cNvPicPr>
            <a:picLocks noChangeAspect="1"/>
          </p:cNvPicPr>
          <p:nvPr/>
        </p:nvPicPr>
        <p:blipFill>
          <a:blip r:embed="rId7" cstate="print"/>
          <a:srcRect l="46068" t="11025" r="29126" b="10226"/>
          <a:stretch>
            <a:fillRect/>
          </a:stretch>
        </p:blipFill>
        <p:spPr>
          <a:xfrm>
            <a:off x="3365612" y="3273933"/>
            <a:ext cx="1296144" cy="3086057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2437036" y="35393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Mesial</a:t>
            </a:r>
            <a:r>
              <a:rPr lang="es-ES" b="1" dirty="0" smtClean="0"/>
              <a:t> </a:t>
            </a:r>
            <a:endParaRPr lang="es-MX" b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85401" y="358301"/>
            <a:ext cx="2110335" cy="6133095"/>
            <a:chOff x="85401" y="358301"/>
            <a:chExt cx="2110335" cy="6133095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01" y="956706"/>
              <a:ext cx="2110335" cy="553469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589038" y="358301"/>
              <a:ext cx="1103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Diente 52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6012160" y="3645024"/>
            <a:ext cx="2658740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dirty="0"/>
              <a:t>Predominio ancho m-d (producto de desgaste fisiológico</a:t>
            </a:r>
            <a:r>
              <a:rPr lang="es-MX" dirty="0" smtClean="0"/>
              <a:t>)</a:t>
            </a:r>
          </a:p>
          <a:p>
            <a:pPr algn="just"/>
            <a:r>
              <a:rPr lang="es-MX" dirty="0" smtClean="0"/>
              <a:t>Cuello estrecho. Raíces </a:t>
            </a:r>
            <a:r>
              <a:rPr lang="es-MX" dirty="0"/>
              <a:t>largas y </a:t>
            </a:r>
            <a:r>
              <a:rPr lang="es-MX" dirty="0" smtClean="0"/>
              <a:t>delgadas, desviadas </a:t>
            </a:r>
            <a:r>
              <a:rPr lang="es-MX" dirty="0"/>
              <a:t>a V y D por crecimiento </a:t>
            </a:r>
            <a:r>
              <a:rPr lang="es-MX" dirty="0" smtClean="0"/>
              <a:t>del definitivo</a:t>
            </a:r>
          </a:p>
          <a:p>
            <a:pPr algn="just"/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860032" y="65253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10" action="ppaction://hlinksldjump"/>
              </a:rPr>
              <a:t>Menú anterior 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6392985" y="314177"/>
            <a:ext cx="213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Proyecto   PAPIME 202815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6000" decel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accel="6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</a:spPr>
      <a:bodyPr wrap="square">
        <a:spAutoFit/>
      </a:bodyPr>
      <a:lstStyle>
        <a:defPPr algn="just">
          <a:defRPr dirty="0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3152</TotalTime>
  <Words>2084</Words>
  <Application>Microsoft Office PowerPoint</Application>
  <PresentationFormat>Presentación en pantalla (4:3)</PresentationFormat>
  <Paragraphs>545</Paragraphs>
  <Slides>43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betina</dc:creator>
  <cp:lastModifiedBy>betina</cp:lastModifiedBy>
  <cp:revision>481</cp:revision>
  <cp:lastPrinted>2015-09-27T00:40:26Z</cp:lastPrinted>
  <dcterms:created xsi:type="dcterms:W3CDTF">2014-12-08T23:38:00Z</dcterms:created>
  <dcterms:modified xsi:type="dcterms:W3CDTF">2016-04-12T14:17:15Z</dcterms:modified>
</cp:coreProperties>
</file>